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21"/>
  </p:notesMasterIdLst>
  <p:handoutMasterIdLst>
    <p:handoutMasterId r:id="rId22"/>
  </p:handoutMasterIdLst>
  <p:sldIdLst>
    <p:sldId id="523" r:id="rId5"/>
    <p:sldId id="320" r:id="rId6"/>
    <p:sldId id="532" r:id="rId7"/>
    <p:sldId id="536" r:id="rId8"/>
    <p:sldId id="548" r:id="rId9"/>
    <p:sldId id="537" r:id="rId10"/>
    <p:sldId id="534" r:id="rId11"/>
    <p:sldId id="533" r:id="rId12"/>
    <p:sldId id="541" r:id="rId13"/>
    <p:sldId id="538" r:id="rId14"/>
    <p:sldId id="539" r:id="rId15"/>
    <p:sldId id="540" r:id="rId16"/>
    <p:sldId id="543" r:id="rId17"/>
    <p:sldId id="555" r:id="rId18"/>
    <p:sldId id="550" r:id="rId19"/>
    <p:sldId id="554" r:id="rId20"/>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C0F8"/>
    <a:srgbClr val="C39C2F"/>
    <a:srgbClr val="C59C27"/>
    <a:srgbClr val="D13940"/>
    <a:srgbClr val="EF9A1A"/>
    <a:srgbClr val="907262"/>
    <a:srgbClr val="B3CD1F"/>
    <a:srgbClr val="43B1E5"/>
    <a:srgbClr val="00B8BB"/>
    <a:srgbClr val="426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90" autoAdjust="0"/>
    <p:restoredTop sz="91293" autoAdjust="0"/>
  </p:normalViewPr>
  <p:slideViewPr>
    <p:cSldViewPr snapToGrid="0" showGuides="1">
      <p:cViewPr varScale="1">
        <p:scale>
          <a:sx n="110" d="100"/>
          <a:sy n="110" d="100"/>
        </p:scale>
        <p:origin x="1118" y="82"/>
      </p:cViewPr>
      <p:guideLst>
        <p:guide orient="horz" pos="888"/>
        <p:guide pos="3839"/>
      </p:guideLst>
    </p:cSldViewPr>
  </p:slideViewPr>
  <p:notesTextViewPr>
    <p:cViewPr>
      <p:scale>
        <a:sx n="1" d="1"/>
        <a:sy n="1" d="1"/>
      </p:scale>
      <p:origin x="0" y="0"/>
    </p:cViewPr>
  </p:notesTextViewPr>
  <p:sorterViewPr>
    <p:cViewPr varScale="1">
      <p:scale>
        <a:sx n="149" d="100"/>
        <a:sy n="149" d="100"/>
      </p:scale>
      <p:origin x="0" y="0"/>
    </p:cViewPr>
  </p:sorterViewPr>
  <p:notesViewPr>
    <p:cSldViewPr snapToGrid="0" showGuides="1">
      <p:cViewPr varScale="1">
        <p:scale>
          <a:sx n="94" d="100"/>
          <a:sy n="94" d="100"/>
        </p:scale>
        <p:origin x="3680" y="19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10/6/2020</a:t>
            </a:fld>
            <a:endParaRPr lang="en-US" dirty="0"/>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dirty="0"/>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10/6/2020</a:t>
            </a:fld>
            <a:endParaRPr lang="en-US" dirty="0"/>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dirty="0"/>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Designed to be 15 Minute Talk + 20 minutes for the live Travis CI demo</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dirty="0"/>
          </a:p>
        </p:txBody>
      </p:sp>
    </p:spTree>
    <p:extLst>
      <p:ext uri="{BB962C8B-B14F-4D97-AF65-F5344CB8AC3E}">
        <p14:creationId xmlns:p14="http://schemas.microsoft.com/office/powerpoint/2010/main" val="22551249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92CD761B-C274-6149-A5B3-88D968840599}"/>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
        <p:nvSpPr>
          <p:cNvPr id="11" name="Rectangle 256">
            <a:extLst>
              <a:ext uri="{FF2B5EF4-FFF2-40B4-BE49-F238E27FC236}">
                <a16:creationId xmlns:a16="http://schemas.microsoft.com/office/drawing/2014/main" id="{7DBFF2B7-B79E-EF48-B282-8126976ED46B}"/>
              </a:ext>
            </a:extLst>
          </p:cNvPr>
          <p:cNvSpPr txBox="1">
            <a:spLocks noChangeArrowheads="1"/>
          </p:cNvSpPr>
          <p:nvPr userDrawn="1"/>
        </p:nvSpPr>
        <p:spPr>
          <a:xfrm>
            <a:off x="363827" y="6477581"/>
            <a:ext cx="3315547" cy="182562"/>
          </a:xfrm>
          <a:prstGeom prst="rect">
            <a:avLst/>
          </a:prstGeom>
          <a:ln/>
        </p:spPr>
        <p:txBody>
          <a:bodyPr anchor="ctr"/>
          <a:lstStyle/>
          <a:p>
            <a:pPr algn="l"/>
            <a:endParaRPr lang="en-US" sz="1000" dirty="0">
              <a:solidFill>
                <a:schemeClr val="tx1"/>
              </a:solidFill>
              <a:latin typeface="Arial" pitchFamily="34" charset="0"/>
              <a:cs typeface="Arial" pitchFamily="34" charset="0"/>
            </a:endParaRPr>
          </a:p>
        </p:txBody>
      </p:sp>
      <p:pic>
        <p:nvPicPr>
          <p:cNvPr id="12" name="Picture 11" descr="IDEAS_logo.png">
            <a:extLst>
              <a:ext uri="{FF2B5EF4-FFF2-40B4-BE49-F238E27FC236}">
                <a16:creationId xmlns:a16="http://schemas.microsoft.com/office/drawing/2014/main" id="{D9DB5608-1AFA-4746-9A19-C4AE73A23EFE}"/>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hyperlink" Target="mailto:miller86@llnl.gov" TargetMode="External"/><Relationship Id="rId2" Type="http://schemas.openxmlformats.org/officeDocument/2006/relationships/hyperlink" Target="https://ecp-ci.gitlab.io/" TargetMode="Externa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betterscientificsoftware.github.io/bssw-tutorial-sc20/"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betterscientificsoftware/hello-numerical-world-sc20"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doi.org/10.6084/m9.figshare.1299437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Continuous Integration</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p:txBody>
          <a:bodyPr/>
          <a:lstStyle/>
          <a:p>
            <a:endParaRPr lang="en-US" u="sng" dirty="0"/>
          </a:p>
          <a:p>
            <a:r>
              <a:rPr lang="en-US" u="sng" dirty="0"/>
              <a:t>David E. Bernholdt</a:t>
            </a:r>
            <a:br>
              <a:rPr lang="en-US" u="sng" dirty="0"/>
            </a:br>
            <a:r>
              <a:rPr lang="en-US" sz="2000" dirty="0"/>
              <a:t>Oak Ridge National Laboratory</a:t>
            </a:r>
          </a:p>
          <a:p>
            <a:r>
              <a:rPr lang="en-US" dirty="0"/>
              <a:t>Mark C. Miller</a:t>
            </a:r>
            <a:br>
              <a:rPr lang="en-US" sz="2000" dirty="0"/>
            </a:br>
            <a:r>
              <a:rPr lang="en-US" sz="2000" dirty="0"/>
              <a:t>Lawrence Livermore National Laboratory</a:t>
            </a:r>
          </a:p>
          <a:p>
            <a:r>
              <a:rPr lang="en-US" sz="2000" dirty="0"/>
              <a:t>Better Scientific Software Tutorial, SC20, November 2020</a:t>
            </a:r>
          </a:p>
        </p:txBody>
      </p:sp>
      <p:pic>
        <p:nvPicPr>
          <p:cNvPr id="4" name="Picture 3">
            <a:extLst>
              <a:ext uri="{FF2B5EF4-FFF2-40B4-BE49-F238E27FC236}">
                <a16:creationId xmlns:a16="http://schemas.microsoft.com/office/drawing/2014/main" id="{5819DA04-90AB-4E13-A292-1CC240E85B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pic>
        <p:nvPicPr>
          <p:cNvPr id="5" name="Picture 2" descr="https://licensebuttons.net/l/by/4.0/88x31.png">
            <a:extLst>
              <a:ext uri="{FF2B5EF4-FFF2-40B4-BE49-F238E27FC236}">
                <a16:creationId xmlns:a16="http://schemas.microsoft.com/office/drawing/2014/main" id="{A3A1E9BC-2D15-4DFB-85F2-C165DDACAE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E55503C-5B80-42B0-ACFC-C6C723BFA976}"/>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750FD-A37F-BB47-9F27-A87E5C3BD6F4}"/>
              </a:ext>
            </a:extLst>
          </p:cNvPr>
          <p:cNvSpPr>
            <a:spLocks noGrp="1"/>
          </p:cNvSpPr>
          <p:nvPr>
            <p:ph type="title"/>
          </p:nvPr>
        </p:nvSpPr>
        <p:spPr>
          <a:xfrm>
            <a:off x="365760" y="411480"/>
            <a:ext cx="11372473" cy="502920"/>
          </a:xfrm>
        </p:spPr>
        <p:txBody>
          <a:bodyPr/>
          <a:lstStyle/>
          <a:p>
            <a:r>
              <a:rPr lang="en-US" dirty="0"/>
              <a:t>ECP CI Resources</a:t>
            </a:r>
          </a:p>
        </p:txBody>
      </p:sp>
      <p:sp>
        <p:nvSpPr>
          <p:cNvPr id="3" name="Content Placeholder 2">
            <a:extLst>
              <a:ext uri="{FF2B5EF4-FFF2-40B4-BE49-F238E27FC236}">
                <a16:creationId xmlns:a16="http://schemas.microsoft.com/office/drawing/2014/main" id="{C3824B5D-AF1C-4546-8C2C-E19815C93DF7}"/>
              </a:ext>
            </a:extLst>
          </p:cNvPr>
          <p:cNvSpPr>
            <a:spLocks noGrp="1"/>
          </p:cNvSpPr>
          <p:nvPr>
            <p:ph idx="1"/>
          </p:nvPr>
        </p:nvSpPr>
        <p:spPr>
          <a:xfrm>
            <a:off x="365760" y="1270000"/>
            <a:ext cx="11369809" cy="4876800"/>
          </a:xfrm>
        </p:spPr>
        <p:txBody>
          <a:bodyPr/>
          <a:lstStyle/>
          <a:p>
            <a:r>
              <a:rPr lang="en-US" dirty="0"/>
              <a:t>ECP investing in GitLab for complex-wide CI</a:t>
            </a:r>
          </a:p>
          <a:p>
            <a:endParaRPr lang="en-US" dirty="0"/>
          </a:p>
          <a:p>
            <a:r>
              <a:rPr lang="en-US" dirty="0"/>
              <a:t>Non-GitLab projects </a:t>
            </a:r>
            <a:r>
              <a:rPr lang="en-US" i="1" dirty="0"/>
              <a:t>mirror</a:t>
            </a:r>
            <a:r>
              <a:rPr lang="en-US" dirty="0"/>
              <a:t> into GitLab</a:t>
            </a:r>
          </a:p>
          <a:p>
            <a:endParaRPr lang="en-US" dirty="0"/>
          </a:p>
          <a:p>
            <a:r>
              <a:rPr lang="en-US" dirty="0"/>
              <a:t>Complex-wide Federation via OSTI</a:t>
            </a:r>
          </a:p>
          <a:p>
            <a:pPr lvl="1"/>
            <a:r>
              <a:rPr lang="en-US" dirty="0"/>
              <a:t>Many hurdles still to overcome</a:t>
            </a:r>
          </a:p>
          <a:p>
            <a:pPr lvl="1"/>
            <a:r>
              <a:rPr lang="en-US" dirty="0"/>
              <a:t>Manual federation possible…but non-trivial</a:t>
            </a:r>
          </a:p>
          <a:p>
            <a:pPr lvl="1"/>
            <a:endParaRPr lang="en-US" dirty="0"/>
          </a:p>
          <a:p>
            <a:r>
              <a:rPr lang="en-US" dirty="0"/>
              <a:t>Documentation and on-boarding help</a:t>
            </a:r>
          </a:p>
          <a:p>
            <a:pPr lvl="1"/>
            <a:r>
              <a:rPr lang="en-US" dirty="0">
                <a:hlinkClick r:id="rId2"/>
              </a:rPr>
              <a:t>https://ecp-ci.gitlab.io</a:t>
            </a:r>
            <a:endParaRPr lang="en-US" dirty="0"/>
          </a:p>
          <a:p>
            <a:pPr lvl="1"/>
            <a:r>
              <a:rPr lang="en-US" dirty="0"/>
              <a:t>email me, </a:t>
            </a:r>
            <a:r>
              <a:rPr lang="en-US" dirty="0">
                <a:hlinkClick r:id="rId3"/>
              </a:rPr>
              <a:t>miller86@llnl.gov</a:t>
            </a:r>
            <a:r>
              <a:rPr lang="en-US" dirty="0"/>
              <a:t> for on-boarding contacts</a:t>
            </a:r>
          </a:p>
        </p:txBody>
      </p:sp>
      <p:pic>
        <p:nvPicPr>
          <p:cNvPr id="4" name="Google Shape;824;p110">
            <a:extLst>
              <a:ext uri="{FF2B5EF4-FFF2-40B4-BE49-F238E27FC236}">
                <a16:creationId xmlns:a16="http://schemas.microsoft.com/office/drawing/2014/main" id="{03AE07CE-79CF-D14F-A7F7-2BE3BBB5E75C}"/>
              </a:ext>
            </a:extLst>
          </p:cNvPr>
          <p:cNvPicPr preferRelativeResize="0"/>
          <p:nvPr/>
        </p:nvPicPr>
        <p:blipFill>
          <a:blip r:embed="rId4">
            <a:alphaModFix/>
          </a:blip>
          <a:stretch>
            <a:fillRect/>
          </a:stretch>
        </p:blipFill>
        <p:spPr>
          <a:xfrm>
            <a:off x="6760564" y="411480"/>
            <a:ext cx="5296184" cy="3230880"/>
          </a:xfrm>
          <a:prstGeom prst="rect">
            <a:avLst/>
          </a:prstGeom>
          <a:noFill/>
          <a:ln>
            <a:noFill/>
          </a:ln>
        </p:spPr>
      </p:pic>
    </p:spTree>
    <p:extLst>
      <p:ext uri="{BB962C8B-B14F-4D97-AF65-F5344CB8AC3E}">
        <p14:creationId xmlns:p14="http://schemas.microsoft.com/office/powerpoint/2010/main" val="2799011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CEAA9-2D01-8D4B-8AC4-EED8CF009F5D}"/>
              </a:ext>
            </a:extLst>
          </p:cNvPr>
          <p:cNvSpPr>
            <a:spLocks noGrp="1"/>
          </p:cNvSpPr>
          <p:nvPr>
            <p:ph type="title"/>
          </p:nvPr>
        </p:nvSpPr>
        <p:spPr/>
        <p:txBody>
          <a:bodyPr/>
          <a:lstStyle/>
          <a:p>
            <a:r>
              <a:rPr lang="en-US" dirty="0"/>
              <a:t>Getting started with CI</a:t>
            </a:r>
          </a:p>
        </p:txBody>
      </p:sp>
      <p:sp>
        <p:nvSpPr>
          <p:cNvPr id="3" name="Content Placeholder 2">
            <a:extLst>
              <a:ext uri="{FF2B5EF4-FFF2-40B4-BE49-F238E27FC236}">
                <a16:creationId xmlns:a16="http://schemas.microsoft.com/office/drawing/2014/main" id="{6A14A5A5-411F-964C-A7F2-FE7441F8EF68}"/>
              </a:ext>
            </a:extLst>
          </p:cNvPr>
          <p:cNvSpPr>
            <a:spLocks noGrp="1"/>
          </p:cNvSpPr>
          <p:nvPr>
            <p:ph idx="1"/>
          </p:nvPr>
        </p:nvSpPr>
        <p:spPr>
          <a:xfrm>
            <a:off x="365760" y="1737360"/>
            <a:ext cx="11369809" cy="4399280"/>
          </a:xfrm>
        </p:spPr>
        <p:txBody>
          <a:bodyPr/>
          <a:lstStyle/>
          <a:p>
            <a:r>
              <a:rPr lang="en-US" dirty="0"/>
              <a:t>What </a:t>
            </a:r>
            <a:r>
              <a:rPr lang="en-US" i="1" dirty="0"/>
              <a:t>configuration</a:t>
            </a:r>
            <a:r>
              <a:rPr lang="en-US" dirty="0"/>
              <a:t> is most important?</a:t>
            </a:r>
          </a:p>
          <a:p>
            <a:pPr lvl="1"/>
            <a:r>
              <a:rPr lang="en-US" dirty="0"/>
              <a:t>Examples: gcc, icc, xlc? MPI-2 or MPI-3? Python 2, 3 or 2 &amp; 3?</a:t>
            </a:r>
          </a:p>
          <a:p>
            <a:endParaRPr lang="en-US" dirty="0"/>
          </a:p>
          <a:p>
            <a:r>
              <a:rPr lang="en-US" dirty="0"/>
              <a:t>What </a:t>
            </a:r>
            <a:r>
              <a:rPr lang="en-US" i="1" dirty="0"/>
              <a:t>functionality</a:t>
            </a:r>
            <a:r>
              <a:rPr lang="en-US" dirty="0"/>
              <a:t> is most important?</a:t>
            </a:r>
          </a:p>
          <a:p>
            <a:pPr lvl="1"/>
            <a:r>
              <a:rPr lang="en-US" dirty="0"/>
              <a:t>Examples: vanilla numerical kernels? OpenMP kernels? GPU kernels? All of these?</a:t>
            </a:r>
          </a:p>
          <a:p>
            <a:endParaRPr lang="en-US" dirty="0"/>
          </a:p>
          <a:p>
            <a:r>
              <a:rPr lang="en-US" dirty="0"/>
              <a:t>Good candidates…</a:t>
            </a:r>
          </a:p>
          <a:p>
            <a:pPr lvl="1"/>
            <a:r>
              <a:rPr lang="en-US" dirty="0"/>
              <a:t>A “hello world” example for your project</a:t>
            </a:r>
          </a:p>
          <a:p>
            <a:pPr lvl="1"/>
            <a:r>
              <a:rPr lang="en-US" dirty="0"/>
              <a:t>Once you’ve got the basics working, its easy to build up from there</a:t>
            </a:r>
          </a:p>
          <a:p>
            <a:pPr lvl="1"/>
            <a:endParaRPr lang="en-US" dirty="0"/>
          </a:p>
        </p:txBody>
      </p:sp>
    </p:spTree>
    <p:extLst>
      <p:ext uri="{BB962C8B-B14F-4D97-AF65-F5344CB8AC3E}">
        <p14:creationId xmlns:p14="http://schemas.microsoft.com/office/powerpoint/2010/main" val="3703338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91F-B429-844D-A9A3-EFDF22D07682}"/>
              </a:ext>
            </a:extLst>
          </p:cNvPr>
          <p:cNvSpPr>
            <a:spLocks noGrp="1"/>
          </p:cNvSpPr>
          <p:nvPr>
            <p:ph type="title"/>
          </p:nvPr>
        </p:nvSpPr>
        <p:spPr/>
        <p:txBody>
          <a:bodyPr/>
          <a:lstStyle/>
          <a:p>
            <a:r>
              <a:rPr lang="en-US" dirty="0"/>
              <a:t>Getting started with CI:</a:t>
            </a:r>
            <a:br>
              <a:rPr lang="en-US" dirty="0"/>
            </a:br>
            <a:endParaRPr lang="en-US" dirty="0"/>
          </a:p>
        </p:txBody>
      </p:sp>
      <p:sp>
        <p:nvSpPr>
          <p:cNvPr id="5" name="Text Placeholder 4">
            <a:extLst>
              <a:ext uri="{FF2B5EF4-FFF2-40B4-BE49-F238E27FC236}">
                <a16:creationId xmlns:a16="http://schemas.microsoft.com/office/drawing/2014/main" id="{4AF6108B-CD54-E149-B6CA-A0A3EE1ADD01}"/>
              </a:ext>
            </a:extLst>
          </p:cNvPr>
          <p:cNvSpPr>
            <a:spLocks noGrp="1"/>
          </p:cNvSpPr>
          <p:nvPr>
            <p:ph type="body" idx="1"/>
          </p:nvPr>
        </p:nvSpPr>
        <p:spPr/>
        <p:txBody>
          <a:bodyPr/>
          <a:lstStyle/>
          <a:p>
            <a:pPr algn="ctr"/>
            <a:r>
              <a:rPr lang="en-US" dirty="0"/>
              <a:t>Setting up CI</a:t>
            </a:r>
            <a:br>
              <a:rPr lang="en-US" dirty="0"/>
            </a:br>
            <a:endParaRPr lang="en-US" dirty="0"/>
          </a:p>
        </p:txBody>
      </p:sp>
      <p:sp>
        <p:nvSpPr>
          <p:cNvPr id="6" name="Text Placeholder 5">
            <a:extLst>
              <a:ext uri="{FF2B5EF4-FFF2-40B4-BE49-F238E27FC236}">
                <a16:creationId xmlns:a16="http://schemas.microsoft.com/office/drawing/2014/main" id="{E34F5472-60F3-D645-83CE-6639ADC9824A}"/>
              </a:ext>
            </a:extLst>
          </p:cNvPr>
          <p:cNvSpPr>
            <a:spLocks noGrp="1"/>
          </p:cNvSpPr>
          <p:nvPr>
            <p:ph type="body" sz="quarter" idx="3"/>
          </p:nvPr>
        </p:nvSpPr>
        <p:spPr>
          <a:xfrm>
            <a:off x="6244236" y="464478"/>
            <a:ext cx="5531934" cy="821190"/>
          </a:xfrm>
        </p:spPr>
        <p:txBody>
          <a:bodyPr/>
          <a:lstStyle/>
          <a:p>
            <a:pPr algn="ctr"/>
            <a:r>
              <a:rPr lang="en-US" dirty="0"/>
              <a:t>Example .travis.yml file</a:t>
            </a:r>
            <a:br>
              <a:rPr lang="en-US" dirty="0"/>
            </a:br>
            <a:r>
              <a:rPr lang="en-US" dirty="0"/>
              <a:t>(also doing coverage analysis)</a:t>
            </a:r>
          </a:p>
        </p:txBody>
      </p:sp>
      <p:graphicFrame>
        <p:nvGraphicFramePr>
          <p:cNvPr id="9" name="Content Placeholder 3">
            <a:extLst>
              <a:ext uri="{FF2B5EF4-FFF2-40B4-BE49-F238E27FC236}">
                <a16:creationId xmlns:a16="http://schemas.microsoft.com/office/drawing/2014/main" id="{75B0EB98-4702-6C4D-A4B7-3126ED4B0148}"/>
              </a:ext>
            </a:extLst>
          </p:cNvPr>
          <p:cNvGraphicFramePr>
            <a:graphicFrameLocks noGrp="1"/>
          </p:cNvGraphicFramePr>
          <p:nvPr>
            <p:ph sz="half" idx="2"/>
            <p:extLst>
              <p:ext uri="{D42A27DB-BD31-4B8C-83A1-F6EECF244321}">
                <p14:modId xmlns:p14="http://schemas.microsoft.com/office/powerpoint/2010/main" val="271156581"/>
              </p:ext>
            </p:extLst>
          </p:nvPr>
        </p:nvGraphicFramePr>
        <p:xfrm>
          <a:off x="437976" y="2868930"/>
          <a:ext cx="5607806" cy="3266440"/>
        </p:xfrm>
        <a:graphic>
          <a:graphicData uri="http://schemas.openxmlformats.org/drawingml/2006/table">
            <a:tbl>
              <a:tblPr firstRow="1" bandRow="1">
                <a:tableStyleId>{5C22544A-7EE6-4342-B048-85BDC9FD1C3A}</a:tableStyleId>
              </a:tblPr>
              <a:tblGrid>
                <a:gridCol w="1090620">
                  <a:extLst>
                    <a:ext uri="{9D8B030D-6E8A-4147-A177-3AD203B41FA5}">
                      <a16:colId xmlns:a16="http://schemas.microsoft.com/office/drawing/2014/main" val="3111521380"/>
                    </a:ext>
                  </a:extLst>
                </a:gridCol>
                <a:gridCol w="3027875">
                  <a:extLst>
                    <a:ext uri="{9D8B030D-6E8A-4147-A177-3AD203B41FA5}">
                      <a16:colId xmlns:a16="http://schemas.microsoft.com/office/drawing/2014/main" val="3277590920"/>
                    </a:ext>
                  </a:extLst>
                </a:gridCol>
                <a:gridCol w="1489311">
                  <a:extLst>
                    <a:ext uri="{9D8B030D-6E8A-4147-A177-3AD203B41FA5}">
                      <a16:colId xmlns:a16="http://schemas.microsoft.com/office/drawing/2014/main" val="1888266470"/>
                    </a:ext>
                  </a:extLst>
                </a:gridCol>
              </a:tblGrid>
              <a:tr h="370840">
                <a:tc>
                  <a:txBody>
                    <a:bodyPr/>
                    <a:lstStyle/>
                    <a:p>
                      <a:r>
                        <a:rPr lang="en-US" dirty="0"/>
                        <a:t>Service</a:t>
                      </a:r>
                    </a:p>
                  </a:txBody>
                  <a:tcPr/>
                </a:tc>
                <a:tc>
                  <a:txBody>
                    <a:bodyPr/>
                    <a:lstStyle/>
                    <a:p>
                      <a:r>
                        <a:rPr lang="en-US" dirty="0"/>
                        <a:t>Interface</a:t>
                      </a:r>
                    </a:p>
                  </a:txBody>
                  <a:tcPr/>
                </a:tc>
                <a:tc>
                  <a:txBody>
                    <a:bodyPr/>
                    <a:lstStyle/>
                    <a:p>
                      <a:endParaRPr lang="en-US" dirty="0"/>
                    </a:p>
                  </a:txBody>
                  <a:tcPr/>
                </a:tc>
                <a:extLst>
                  <a:ext uri="{0D108BD9-81ED-4DB2-BD59-A6C34878D82A}">
                    <a16:rowId xmlns:a16="http://schemas.microsoft.com/office/drawing/2014/main" val="2524655638"/>
                  </a:ext>
                </a:extLst>
              </a:tr>
              <a:tr h="370840">
                <a:tc>
                  <a:txBody>
                    <a:bodyPr/>
                    <a:lstStyle/>
                    <a:p>
                      <a:r>
                        <a:rPr lang="en-US" dirty="0"/>
                        <a:t>Travis</a:t>
                      </a:r>
                    </a:p>
                  </a:txBody>
                  <a:tcPr/>
                </a:tc>
                <a:tc>
                  <a:txBody>
                    <a:bodyPr/>
                    <a:lstStyle/>
                    <a:p>
                      <a:r>
                        <a:rPr lang="en-US" sz="1600" dirty="0"/>
                        <a:t>repo YAML file [&amp; repo scripts]</a:t>
                      </a:r>
                      <a:br>
                        <a:rPr lang="en-US" sz="1600" dirty="0"/>
                      </a:br>
                      <a:endParaRPr lang="en-US" sz="1600" dirty="0"/>
                    </a:p>
                  </a:txBody>
                  <a:tcPr/>
                </a:tc>
                <a:tc>
                  <a:txBody>
                    <a:bodyPr/>
                    <a:lstStyle/>
                    <a:p>
                      <a:r>
                        <a:rPr lang="en-US" sz="1600" dirty="0"/>
                        <a:t>/.travis.yml in</a:t>
                      </a:r>
                      <a:br>
                        <a:rPr lang="en-US" sz="1600" dirty="0"/>
                      </a:br>
                      <a:r>
                        <a:rPr lang="en-US" sz="1600" dirty="0"/>
                        <a:t>root of repo</a:t>
                      </a:r>
                    </a:p>
                  </a:txBody>
                  <a:tcPr/>
                </a:tc>
                <a:extLst>
                  <a:ext uri="{0D108BD9-81ED-4DB2-BD59-A6C34878D82A}">
                    <a16:rowId xmlns:a16="http://schemas.microsoft.com/office/drawing/2014/main" val="2181229629"/>
                  </a:ext>
                </a:extLst>
              </a:tr>
              <a:tr h="370840">
                <a:tc>
                  <a:txBody>
                    <a:bodyPr/>
                    <a:lstStyle/>
                    <a:p>
                      <a:r>
                        <a:rPr lang="en-US" dirty="0"/>
                        <a:t>GitLab</a:t>
                      </a:r>
                    </a:p>
                  </a:txBody>
                  <a:tcPr/>
                </a:tc>
                <a:tc>
                  <a:txBody>
                    <a:bodyPr/>
                    <a:lstStyle/>
                    <a:p>
                      <a:r>
                        <a:rPr lang="en-US" sz="1600" dirty="0"/>
                        <a:t>Web page configurator +</a:t>
                      </a:r>
                      <a:br>
                        <a:rPr lang="en-US" sz="1600" dirty="0"/>
                      </a:br>
                      <a:r>
                        <a:rPr lang="en-US" sz="1600" dirty="0"/>
                        <a:t>repo YAML file [&amp; repo scripts]</a:t>
                      </a:r>
                    </a:p>
                  </a:txBody>
                  <a:tcPr/>
                </a:tc>
                <a:tc>
                  <a:txBody>
                    <a:bodyPr/>
                    <a:lstStyle/>
                    <a:p>
                      <a:r>
                        <a:rPr lang="en-US" sz="1600" dirty="0"/>
                        <a:t>/.gitlab-ci.yml in</a:t>
                      </a:r>
                      <a:br>
                        <a:rPr lang="en-US" sz="1600" dirty="0"/>
                      </a:br>
                      <a:r>
                        <a:rPr lang="en-US" sz="1600" dirty="0"/>
                        <a:t>root of repo</a:t>
                      </a:r>
                    </a:p>
                  </a:txBody>
                  <a:tcPr/>
                </a:tc>
                <a:extLst>
                  <a:ext uri="{0D108BD9-81ED-4DB2-BD59-A6C34878D82A}">
                    <a16:rowId xmlns:a16="http://schemas.microsoft.com/office/drawing/2014/main" val="1887673148"/>
                  </a:ext>
                </a:extLst>
              </a:tr>
              <a:tr h="370840">
                <a:tc>
                  <a:txBody>
                    <a:bodyPr/>
                    <a:lstStyle/>
                    <a:p>
                      <a:r>
                        <a:rPr lang="en-US" dirty="0"/>
                        <a:t>Bamboo</a:t>
                      </a:r>
                    </a:p>
                  </a:txBody>
                  <a:tcPr/>
                </a:tc>
                <a:tc>
                  <a:txBody>
                    <a:bodyPr/>
                    <a:lstStyle/>
                    <a:p>
                      <a:r>
                        <a:rPr lang="en-US" sz="1600" dirty="0"/>
                        <a:t>Web page configurator +</a:t>
                      </a:r>
                      <a:br>
                        <a:rPr lang="en-US" sz="1600" dirty="0"/>
                      </a:br>
                      <a:r>
                        <a:rPr lang="en-US" sz="1600" dirty="0"/>
                        <a:t>repo scripts</a:t>
                      </a:r>
                    </a:p>
                  </a:txBody>
                  <a:tcPr/>
                </a:tc>
                <a:tc>
                  <a:txBody>
                    <a:bodyPr/>
                    <a:lstStyle/>
                    <a:p>
                      <a:endParaRPr lang="en-US" sz="1600" dirty="0"/>
                    </a:p>
                  </a:txBody>
                  <a:tcPr/>
                </a:tc>
                <a:extLst>
                  <a:ext uri="{0D108BD9-81ED-4DB2-BD59-A6C34878D82A}">
                    <a16:rowId xmlns:a16="http://schemas.microsoft.com/office/drawing/2014/main" val="3780447012"/>
                  </a:ext>
                </a:extLst>
              </a:tr>
              <a:tr h="370840">
                <a:tc>
                  <a:txBody>
                    <a:bodyPr/>
                    <a:lstStyle/>
                    <a:p>
                      <a:r>
                        <a:rPr lang="en-US" dirty="0"/>
                        <a:t>.</a:t>
                      </a:r>
                      <a:br>
                        <a:rPr lang="en-US" dirty="0"/>
                      </a:br>
                      <a:r>
                        <a:rPr lang="en-US" dirty="0"/>
                        <a:t>.</a:t>
                      </a:r>
                      <a:br>
                        <a:rPr lang="en-US" dirty="0"/>
                      </a:br>
                      <a:r>
                        <a:rPr lang="en-US" dirty="0"/>
                        <a:t>.</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415819693"/>
                  </a:ext>
                </a:extLst>
              </a:tr>
            </a:tbl>
          </a:graphicData>
        </a:graphic>
      </p:graphicFrame>
      <p:pic>
        <p:nvPicPr>
          <p:cNvPr id="13" name="Content Placeholder 12">
            <a:extLst>
              <a:ext uri="{FF2B5EF4-FFF2-40B4-BE49-F238E27FC236}">
                <a16:creationId xmlns:a16="http://schemas.microsoft.com/office/drawing/2014/main" id="{85C0D2DD-E395-3644-BA4C-26C87C4EBDF7}"/>
              </a:ext>
            </a:extLst>
          </p:cNvPr>
          <p:cNvPicPr>
            <a:picLocks noGrp="1" noChangeAspect="1"/>
          </p:cNvPicPr>
          <p:nvPr>
            <p:ph sz="quarter" idx="4"/>
          </p:nvPr>
        </p:nvPicPr>
        <p:blipFill rotWithShape="1">
          <a:blip r:embed="rId2">
            <a:extLst>
              <a:ext uri="{28A0092B-C50C-407E-A947-70E740481C1C}">
                <a14:useLocalDpi xmlns:a14="http://schemas.microsoft.com/office/drawing/2010/main" val="0"/>
              </a:ext>
            </a:extLst>
          </a:blip>
          <a:srcRect r="21245"/>
          <a:stretch/>
        </p:blipFill>
        <p:spPr>
          <a:xfrm>
            <a:off x="6244236" y="1630496"/>
            <a:ext cx="5487389" cy="4504874"/>
          </a:xfrm>
          <a:prstGeom prst="rect">
            <a:avLst/>
          </a:prstGeom>
        </p:spPr>
      </p:pic>
      <p:sp>
        <p:nvSpPr>
          <p:cNvPr id="7" name="Left Brace 6">
            <a:extLst>
              <a:ext uri="{FF2B5EF4-FFF2-40B4-BE49-F238E27FC236}">
                <a16:creationId xmlns:a16="http://schemas.microsoft.com/office/drawing/2014/main" id="{4702A1A8-B22A-4501-B63A-95EC57F4F262}"/>
              </a:ext>
            </a:extLst>
          </p:cNvPr>
          <p:cNvSpPr/>
          <p:nvPr/>
        </p:nvSpPr>
        <p:spPr>
          <a:xfrm rot="10800000">
            <a:off x="8254837" y="5124756"/>
            <a:ext cx="289352" cy="50100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TextBox 7">
            <a:extLst>
              <a:ext uri="{FF2B5EF4-FFF2-40B4-BE49-F238E27FC236}">
                <a16:creationId xmlns:a16="http://schemas.microsoft.com/office/drawing/2014/main" id="{EBC2EBC9-9F38-478B-8F91-8ACBAD2509E2}"/>
              </a:ext>
            </a:extLst>
          </p:cNvPr>
          <p:cNvSpPr txBox="1"/>
          <p:nvPr/>
        </p:nvSpPr>
        <p:spPr>
          <a:xfrm>
            <a:off x="8544189" y="5171011"/>
            <a:ext cx="2330382" cy="433965"/>
          </a:xfrm>
          <a:prstGeom prst="rect">
            <a:avLst/>
          </a:prstGeom>
          <a:noFill/>
        </p:spPr>
        <p:txBody>
          <a:bodyPr wrap="none" lIns="118872" tIns="91440" rIns="118872" bIns="91440" rtlCol="0" anchor="ctr" anchorCtr="0">
            <a:spAutoFit/>
          </a:bodyPr>
          <a:lstStyle/>
          <a:p>
            <a:pPr algn="l">
              <a:lnSpc>
                <a:spcPct val="90000"/>
              </a:lnSpc>
            </a:pPr>
            <a:r>
              <a:rPr lang="en-US" dirty="0"/>
              <a:t>Specify environment</a:t>
            </a:r>
          </a:p>
        </p:txBody>
      </p:sp>
      <p:sp>
        <p:nvSpPr>
          <p:cNvPr id="10" name="Left Brace 9">
            <a:extLst>
              <a:ext uri="{FF2B5EF4-FFF2-40B4-BE49-F238E27FC236}">
                <a16:creationId xmlns:a16="http://schemas.microsoft.com/office/drawing/2014/main" id="{BE976A7E-F137-4162-B7DD-2D56C4ECEB97}"/>
              </a:ext>
            </a:extLst>
          </p:cNvPr>
          <p:cNvSpPr/>
          <p:nvPr/>
        </p:nvSpPr>
        <p:spPr>
          <a:xfrm rot="10800000">
            <a:off x="8254837" y="5759280"/>
            <a:ext cx="264488" cy="24036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6F0690F6-ABD5-44F9-B720-60FDFD469961}"/>
              </a:ext>
            </a:extLst>
          </p:cNvPr>
          <p:cNvSpPr txBox="1"/>
          <p:nvPr/>
        </p:nvSpPr>
        <p:spPr>
          <a:xfrm>
            <a:off x="8519325" y="5658754"/>
            <a:ext cx="2574039" cy="433965"/>
          </a:xfrm>
          <a:prstGeom prst="rect">
            <a:avLst/>
          </a:prstGeom>
          <a:noFill/>
        </p:spPr>
        <p:txBody>
          <a:bodyPr wrap="none" lIns="118872" tIns="91440" rIns="118872" bIns="91440" rtlCol="0" anchor="ctr" anchorCtr="0">
            <a:spAutoFit/>
          </a:bodyPr>
          <a:lstStyle/>
          <a:p>
            <a:pPr algn="r">
              <a:lnSpc>
                <a:spcPct val="90000"/>
              </a:lnSpc>
            </a:pPr>
            <a:r>
              <a:rPr lang="en-US" dirty="0"/>
              <a:t>Commands to run test </a:t>
            </a:r>
          </a:p>
        </p:txBody>
      </p:sp>
      <p:cxnSp>
        <p:nvCxnSpPr>
          <p:cNvPr id="12" name="Straight Arrow Connector 11">
            <a:extLst>
              <a:ext uri="{FF2B5EF4-FFF2-40B4-BE49-F238E27FC236}">
                <a16:creationId xmlns:a16="http://schemas.microsoft.com/office/drawing/2014/main" id="{1D9A4B79-E36B-4416-81E6-62D1378C9205}"/>
              </a:ext>
            </a:extLst>
          </p:cNvPr>
          <p:cNvCxnSpPr>
            <a:cxnSpLocks/>
          </p:cNvCxnSpPr>
          <p:nvPr/>
        </p:nvCxnSpPr>
        <p:spPr>
          <a:xfrm flipV="1">
            <a:off x="6045782" y="5658755"/>
            <a:ext cx="486636" cy="534227"/>
          </a:xfrm>
          <a:prstGeom prst="straightConnector1">
            <a:avLst/>
          </a:prstGeom>
          <a:ln w="44450">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B418D967-5A4E-4B62-8BDE-3AA95A29BE3F}"/>
              </a:ext>
            </a:extLst>
          </p:cNvPr>
          <p:cNvSpPr txBox="1"/>
          <p:nvPr/>
        </p:nvSpPr>
        <p:spPr>
          <a:xfrm>
            <a:off x="2869015" y="5863586"/>
            <a:ext cx="3176767" cy="683264"/>
          </a:xfrm>
          <a:prstGeom prst="rect">
            <a:avLst/>
          </a:prstGeom>
          <a:noFill/>
        </p:spPr>
        <p:txBody>
          <a:bodyPr wrap="square" lIns="118872" tIns="91440" rIns="118872" bIns="91440" rtlCol="0" anchor="ctr" anchorCtr="0">
            <a:spAutoFit/>
          </a:bodyPr>
          <a:lstStyle/>
          <a:p>
            <a:pPr algn="l">
              <a:lnSpc>
                <a:spcPct val="90000"/>
              </a:lnSpc>
            </a:pPr>
            <a:r>
              <a:rPr lang="en-US" dirty="0"/>
              <a:t>Keywords defined by service</a:t>
            </a:r>
            <a:br>
              <a:rPr lang="en-US" dirty="0"/>
            </a:br>
            <a:r>
              <a:rPr lang="en-US" dirty="0"/>
              <a:t>provider’s YAML docs</a:t>
            </a:r>
          </a:p>
        </p:txBody>
      </p:sp>
    </p:spTree>
    <p:extLst>
      <p:ext uri="{BB962C8B-B14F-4D97-AF65-F5344CB8AC3E}">
        <p14:creationId xmlns:p14="http://schemas.microsoft.com/office/powerpoint/2010/main" val="36919126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0C0E-5E82-574E-B524-B781EB4D4E7C}"/>
              </a:ext>
            </a:extLst>
          </p:cNvPr>
          <p:cNvSpPr>
            <a:spLocks noGrp="1"/>
          </p:cNvSpPr>
          <p:nvPr>
            <p:ph type="title"/>
          </p:nvPr>
        </p:nvSpPr>
        <p:spPr>
          <a:xfrm>
            <a:off x="1735669" y="411479"/>
            <a:ext cx="3127512" cy="430317"/>
          </a:xfrm>
        </p:spPr>
        <p:txBody>
          <a:bodyPr/>
          <a:lstStyle/>
          <a:p>
            <a:pPr algn="ctr"/>
            <a:r>
              <a:rPr lang="en-US" dirty="0"/>
              <a:t>travis-ci.com</a:t>
            </a:r>
          </a:p>
        </p:txBody>
      </p:sp>
      <p:pic>
        <p:nvPicPr>
          <p:cNvPr id="8" name="Content Placeholder 7">
            <a:extLst>
              <a:ext uri="{FF2B5EF4-FFF2-40B4-BE49-F238E27FC236}">
                <a16:creationId xmlns:a16="http://schemas.microsoft.com/office/drawing/2014/main" id="{FC32597D-EF26-794C-9ADB-0318B7793BED}"/>
              </a:ext>
            </a:extLst>
          </p:cNvPr>
          <p:cNvPicPr>
            <a:picLocks noGrp="1" noChangeAspect="1"/>
          </p:cNvPicPr>
          <p:nvPr>
            <p:ph sz="half" idx="2"/>
          </p:nvPr>
        </p:nvPicPr>
        <p:blipFill>
          <a:blip r:embed="rId2"/>
          <a:stretch>
            <a:fillRect/>
          </a:stretch>
        </p:blipFill>
        <p:spPr>
          <a:xfrm>
            <a:off x="822491" y="1027372"/>
            <a:ext cx="4953868" cy="5584245"/>
          </a:xfrm>
          <a:prstGeom prst="rect">
            <a:avLst/>
          </a:prstGeom>
        </p:spPr>
      </p:pic>
      <p:pic>
        <p:nvPicPr>
          <p:cNvPr id="11" name="Content Placeholder 10">
            <a:extLst>
              <a:ext uri="{FF2B5EF4-FFF2-40B4-BE49-F238E27FC236}">
                <a16:creationId xmlns:a16="http://schemas.microsoft.com/office/drawing/2014/main" id="{42B9F989-DF5E-4449-A55E-0CD553CAD468}"/>
              </a:ext>
            </a:extLst>
          </p:cNvPr>
          <p:cNvPicPr>
            <a:picLocks noGrp="1" noChangeAspect="1"/>
          </p:cNvPicPr>
          <p:nvPr>
            <p:ph sz="quarter" idx="4"/>
          </p:nvPr>
        </p:nvPicPr>
        <p:blipFill>
          <a:blip r:embed="rId3"/>
          <a:stretch>
            <a:fillRect/>
          </a:stretch>
        </p:blipFill>
        <p:spPr>
          <a:xfrm>
            <a:off x="6606678" y="1027373"/>
            <a:ext cx="4759656" cy="5955395"/>
          </a:xfrm>
          <a:prstGeom prst="rect">
            <a:avLst/>
          </a:prstGeom>
        </p:spPr>
      </p:pic>
      <p:sp>
        <p:nvSpPr>
          <p:cNvPr id="5" name="Title 1">
            <a:extLst>
              <a:ext uri="{FF2B5EF4-FFF2-40B4-BE49-F238E27FC236}">
                <a16:creationId xmlns:a16="http://schemas.microsoft.com/office/drawing/2014/main" id="{E64158E8-36C6-FB45-8EB9-DA6E06DF475A}"/>
              </a:ext>
            </a:extLst>
          </p:cNvPr>
          <p:cNvSpPr txBox="1">
            <a:spLocks/>
          </p:cNvSpPr>
          <p:nvPr/>
        </p:nvSpPr>
        <p:spPr bwMode="auto">
          <a:xfrm>
            <a:off x="7853445" y="411479"/>
            <a:ext cx="2266122" cy="4303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pPr algn="ctr"/>
            <a:r>
              <a:rPr lang="en-US" dirty="0"/>
              <a:t>codecov.io</a:t>
            </a:r>
          </a:p>
        </p:txBody>
      </p:sp>
    </p:spTree>
    <p:extLst>
      <p:ext uri="{BB962C8B-B14F-4D97-AF65-F5344CB8AC3E}">
        <p14:creationId xmlns:p14="http://schemas.microsoft.com/office/powerpoint/2010/main" val="3462859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E2867-6DA4-49BC-B944-35B5AC7E51A1}"/>
              </a:ext>
            </a:extLst>
          </p:cNvPr>
          <p:cNvSpPr>
            <a:spLocks noGrp="1"/>
          </p:cNvSpPr>
          <p:nvPr>
            <p:ph type="title"/>
          </p:nvPr>
        </p:nvSpPr>
        <p:spPr/>
        <p:txBody>
          <a:bodyPr/>
          <a:lstStyle/>
          <a:p>
            <a:r>
              <a:rPr lang="en-US" dirty="0"/>
              <a:t>Homework Assignment</a:t>
            </a:r>
          </a:p>
        </p:txBody>
      </p:sp>
      <p:sp>
        <p:nvSpPr>
          <p:cNvPr id="7" name="Content Placeholder 6">
            <a:extLst>
              <a:ext uri="{FF2B5EF4-FFF2-40B4-BE49-F238E27FC236}">
                <a16:creationId xmlns:a16="http://schemas.microsoft.com/office/drawing/2014/main" id="{D0C05648-52BF-440F-ACED-A92205EBD859}"/>
              </a:ext>
            </a:extLst>
          </p:cNvPr>
          <p:cNvSpPr>
            <a:spLocks noGrp="1"/>
          </p:cNvSpPr>
          <p:nvPr>
            <p:ph idx="1"/>
          </p:nvPr>
        </p:nvSpPr>
        <p:spPr>
          <a:xfrm>
            <a:off x="365760" y="1217814"/>
            <a:ext cx="11369809" cy="4047778"/>
          </a:xfrm>
        </p:spPr>
        <p:txBody>
          <a:bodyPr/>
          <a:lstStyle/>
          <a:p>
            <a:r>
              <a:rPr lang="en-US" sz="2000" dirty="0"/>
              <a:t>See tutorial web site for details</a:t>
            </a:r>
          </a:p>
          <a:p>
            <a:pPr lvl="1"/>
            <a:r>
              <a:rPr lang="en-US" sz="1800" b="1" dirty="0">
                <a:hlinkClick r:id="rId2"/>
              </a:rPr>
              <a:t>https://betterscientificsoftware.github.io/bssw-tutorial-sc20/</a:t>
            </a:r>
            <a:endParaRPr lang="en-US" sz="1800" b="1" dirty="0"/>
          </a:p>
          <a:p>
            <a:pPr marL="457200" indent="-457200">
              <a:spcBef>
                <a:spcPts val="2400"/>
              </a:spcBef>
              <a:buFont typeface="+mj-lt"/>
              <a:buAutoNum type="arabicPeriod"/>
            </a:pPr>
            <a:r>
              <a:rPr lang="en-US" sz="2000" dirty="0"/>
              <a:t>Fork the repository</a:t>
            </a:r>
          </a:p>
          <a:p>
            <a:pPr marL="457200" indent="-457200">
              <a:spcBef>
                <a:spcPts val="2400"/>
              </a:spcBef>
              <a:buFont typeface="+mj-lt"/>
              <a:buAutoNum type="arabicPeriod"/>
            </a:pPr>
            <a:r>
              <a:rPr lang="en-US" sz="2000" dirty="0"/>
              <a:t>Configure Travis-CI to run ‘make check’ as a CI check</a:t>
            </a:r>
          </a:p>
          <a:p>
            <a:pPr marL="457200" indent="-457200">
              <a:spcBef>
                <a:spcPts val="2400"/>
              </a:spcBef>
              <a:buFont typeface="+mj-lt"/>
              <a:buAutoNum type="arabicPeriod"/>
            </a:pPr>
            <a:r>
              <a:rPr lang="en-US" sz="2000" dirty="0"/>
              <a:t>Add code coverage checking using Codecov.io</a:t>
            </a:r>
          </a:p>
          <a:p>
            <a:pPr marL="457200" indent="-457200">
              <a:spcBef>
                <a:spcPts val="2400"/>
              </a:spcBef>
              <a:buFont typeface="+mj-lt"/>
              <a:buAutoNum type="arabicPeriod"/>
            </a:pPr>
            <a:r>
              <a:rPr lang="en-US" sz="2000" dirty="0"/>
              <a:t>Expand the testing by using ‘make </a:t>
            </a:r>
            <a:r>
              <a:rPr lang="en-US" sz="2000" dirty="0" err="1"/>
              <a:t>check_all</a:t>
            </a:r>
            <a:r>
              <a:rPr lang="en-US" sz="2000" dirty="0"/>
              <a:t>’ instead of ‘make check’</a:t>
            </a:r>
          </a:p>
          <a:p>
            <a:pPr marL="457200" indent="-457200">
              <a:spcBef>
                <a:spcPts val="2400"/>
              </a:spcBef>
              <a:buFont typeface="+mj-lt"/>
              <a:buAutoNum type="arabicPeriod"/>
            </a:pPr>
            <a:r>
              <a:rPr lang="en-US" sz="2000" dirty="0"/>
              <a:t>Extra credit: make the CI check fail if the code coverage decreases</a:t>
            </a:r>
          </a:p>
        </p:txBody>
      </p:sp>
      <p:pic>
        <p:nvPicPr>
          <p:cNvPr id="8" name="Picture 7">
            <a:extLst>
              <a:ext uri="{FF2B5EF4-FFF2-40B4-BE49-F238E27FC236}">
                <a16:creationId xmlns:a16="http://schemas.microsoft.com/office/drawing/2014/main" id="{A919C40E-A2CD-4811-B6F1-7A8D1E716F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2309" y="868680"/>
            <a:ext cx="1828800" cy="1828800"/>
          </a:xfrm>
          <a:prstGeom prst="rect">
            <a:avLst/>
          </a:prstGeom>
        </p:spPr>
      </p:pic>
    </p:spTree>
    <p:extLst>
      <p:ext uri="{BB962C8B-B14F-4D97-AF65-F5344CB8AC3E}">
        <p14:creationId xmlns:p14="http://schemas.microsoft.com/office/powerpoint/2010/main" val="2715510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BB304-CD9A-9D4C-9745-67E84C472FCC}"/>
              </a:ext>
            </a:extLst>
          </p:cNvPr>
          <p:cNvSpPr>
            <a:spLocks noGrp="1"/>
          </p:cNvSpPr>
          <p:nvPr>
            <p:ph type="title"/>
          </p:nvPr>
        </p:nvSpPr>
        <p:spPr/>
        <p:txBody>
          <a:bodyPr/>
          <a:lstStyle/>
          <a:p>
            <a:r>
              <a:rPr lang="en-US" dirty="0"/>
              <a:t>(Possible) Results of Homework*</a:t>
            </a:r>
          </a:p>
        </p:txBody>
      </p:sp>
      <p:pic>
        <p:nvPicPr>
          <p:cNvPr id="4" name="Content Placeholder 3">
            <a:extLst>
              <a:ext uri="{FF2B5EF4-FFF2-40B4-BE49-F238E27FC236}">
                <a16:creationId xmlns:a16="http://schemas.microsoft.com/office/drawing/2014/main" id="{A144A838-71FE-704D-A387-F03024D7F424}"/>
              </a:ext>
            </a:extLst>
          </p:cNvPr>
          <p:cNvPicPr>
            <a:picLocks noGrp="1" noChangeAspect="1"/>
          </p:cNvPicPr>
          <p:nvPr>
            <p:ph idx="1"/>
          </p:nvPr>
        </p:nvPicPr>
        <p:blipFill>
          <a:blip r:embed="rId2"/>
          <a:stretch>
            <a:fillRect/>
          </a:stretch>
        </p:blipFill>
        <p:spPr>
          <a:xfrm>
            <a:off x="1716032" y="1736725"/>
            <a:ext cx="8667860" cy="4048125"/>
          </a:xfrm>
          <a:prstGeom prst="rect">
            <a:avLst/>
          </a:prstGeom>
        </p:spPr>
      </p:pic>
      <p:sp>
        <p:nvSpPr>
          <p:cNvPr id="3" name="TextBox 2">
            <a:extLst>
              <a:ext uri="{FF2B5EF4-FFF2-40B4-BE49-F238E27FC236}">
                <a16:creationId xmlns:a16="http://schemas.microsoft.com/office/drawing/2014/main" id="{FD01D93D-24B8-4C28-B1D3-A454EB27B101}"/>
              </a:ext>
            </a:extLst>
          </p:cNvPr>
          <p:cNvSpPr txBox="1"/>
          <p:nvPr/>
        </p:nvSpPr>
        <p:spPr>
          <a:xfrm>
            <a:off x="272618" y="3295186"/>
            <a:ext cx="1805562" cy="683264"/>
          </a:xfrm>
          <a:prstGeom prst="rect">
            <a:avLst/>
          </a:prstGeom>
          <a:noFill/>
        </p:spPr>
        <p:txBody>
          <a:bodyPr wrap="square" lIns="118872" tIns="91440" rIns="118872" bIns="91440" rtlCol="0" anchor="ctr" anchorCtr="0">
            <a:spAutoFit/>
          </a:bodyPr>
          <a:lstStyle/>
          <a:p>
            <a:pPr algn="l">
              <a:lnSpc>
                <a:spcPct val="90000"/>
              </a:lnSpc>
            </a:pPr>
            <a:r>
              <a:rPr lang="en-US" dirty="0"/>
              <a:t>Checking base branch and PR</a:t>
            </a:r>
          </a:p>
        </p:txBody>
      </p:sp>
      <p:sp>
        <p:nvSpPr>
          <p:cNvPr id="5" name="TextBox 4">
            <a:extLst>
              <a:ext uri="{FF2B5EF4-FFF2-40B4-BE49-F238E27FC236}">
                <a16:creationId xmlns:a16="http://schemas.microsoft.com/office/drawing/2014/main" id="{F7CB67B6-3D80-40CE-8E86-059ADF27EDA5}"/>
              </a:ext>
            </a:extLst>
          </p:cNvPr>
          <p:cNvSpPr txBox="1"/>
          <p:nvPr/>
        </p:nvSpPr>
        <p:spPr>
          <a:xfrm>
            <a:off x="7899974" y="4406264"/>
            <a:ext cx="3838259" cy="683264"/>
          </a:xfrm>
          <a:prstGeom prst="rect">
            <a:avLst/>
          </a:prstGeom>
          <a:noFill/>
        </p:spPr>
        <p:txBody>
          <a:bodyPr wrap="square" lIns="118872" tIns="91440" rIns="118872" bIns="91440" rtlCol="0" anchor="ctr" anchorCtr="0">
            <a:spAutoFit/>
          </a:bodyPr>
          <a:lstStyle/>
          <a:p>
            <a:pPr algn="l">
              <a:lnSpc>
                <a:spcPct val="90000"/>
              </a:lnSpc>
            </a:pPr>
            <a:r>
              <a:rPr lang="en-US" dirty="0"/>
              <a:t>Assessing code coverage changes due to PR and project overall</a:t>
            </a:r>
          </a:p>
        </p:txBody>
      </p:sp>
      <p:cxnSp>
        <p:nvCxnSpPr>
          <p:cNvPr id="6" name="Straight Arrow Connector 5">
            <a:extLst>
              <a:ext uri="{FF2B5EF4-FFF2-40B4-BE49-F238E27FC236}">
                <a16:creationId xmlns:a16="http://schemas.microsoft.com/office/drawing/2014/main" id="{BB80570E-D184-47E0-97A5-87384EA4DC46}"/>
              </a:ext>
            </a:extLst>
          </p:cNvPr>
          <p:cNvCxnSpPr>
            <a:cxnSpLocks/>
            <a:stCxn id="3" idx="3"/>
          </p:cNvCxnSpPr>
          <p:nvPr/>
        </p:nvCxnSpPr>
        <p:spPr>
          <a:xfrm flipV="1">
            <a:off x="2078180" y="3429002"/>
            <a:ext cx="429493" cy="207816"/>
          </a:xfrm>
          <a:prstGeom prst="straightConnector1">
            <a:avLst/>
          </a:prstGeom>
          <a:ln w="44450">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8">
            <a:extLst>
              <a:ext uri="{FF2B5EF4-FFF2-40B4-BE49-F238E27FC236}">
                <a16:creationId xmlns:a16="http://schemas.microsoft.com/office/drawing/2014/main" id="{F2C80634-4DCA-4533-8089-4D59EF3E72C6}"/>
              </a:ext>
            </a:extLst>
          </p:cNvPr>
          <p:cNvCxnSpPr>
            <a:cxnSpLocks/>
            <a:stCxn id="3" idx="3"/>
          </p:cNvCxnSpPr>
          <p:nvPr/>
        </p:nvCxnSpPr>
        <p:spPr>
          <a:xfrm>
            <a:off x="2078180" y="3636818"/>
            <a:ext cx="429493" cy="143107"/>
          </a:xfrm>
          <a:prstGeom prst="straightConnector1">
            <a:avLst/>
          </a:prstGeom>
          <a:ln w="44450">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96D3C05C-7A50-4F6A-B539-627558D0C0C2}"/>
              </a:ext>
            </a:extLst>
          </p:cNvPr>
          <p:cNvCxnSpPr>
            <a:cxnSpLocks/>
            <a:stCxn id="5" idx="1"/>
          </p:cNvCxnSpPr>
          <p:nvPr/>
        </p:nvCxnSpPr>
        <p:spPr>
          <a:xfrm flipH="1" flipV="1">
            <a:off x="6094412" y="3082638"/>
            <a:ext cx="1805562" cy="1665258"/>
          </a:xfrm>
          <a:prstGeom prst="straightConnector1">
            <a:avLst/>
          </a:prstGeom>
          <a:ln w="44450">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AEBE0BE6-156C-43D9-82C3-3DB51A757813}"/>
              </a:ext>
            </a:extLst>
          </p:cNvPr>
          <p:cNvCxnSpPr>
            <a:cxnSpLocks/>
            <a:stCxn id="5" idx="1"/>
          </p:cNvCxnSpPr>
          <p:nvPr/>
        </p:nvCxnSpPr>
        <p:spPr>
          <a:xfrm flipH="1" flipV="1">
            <a:off x="6687706" y="4225638"/>
            <a:ext cx="1212268" cy="522258"/>
          </a:xfrm>
          <a:prstGeom prst="straightConnector1">
            <a:avLst/>
          </a:prstGeom>
          <a:ln w="44450">
            <a:tailEnd type="triangle"/>
          </a:ln>
        </p:spPr>
        <p:style>
          <a:lnRef idx="1">
            <a:schemeClr val="accent2"/>
          </a:lnRef>
          <a:fillRef idx="0">
            <a:schemeClr val="accent2"/>
          </a:fillRef>
          <a:effectRef idx="0">
            <a:schemeClr val="accent2"/>
          </a:effectRef>
          <a:fontRef idx="minor">
            <a:schemeClr val="tx1"/>
          </a:fontRef>
        </p:style>
      </p:cxnSp>
      <p:sp>
        <p:nvSpPr>
          <p:cNvPr id="19" name="Rectangle 18">
            <a:extLst>
              <a:ext uri="{FF2B5EF4-FFF2-40B4-BE49-F238E27FC236}">
                <a16:creationId xmlns:a16="http://schemas.microsoft.com/office/drawing/2014/main" id="{36E7E9A5-C502-4737-907E-B82DE9248DEC}"/>
              </a:ext>
            </a:extLst>
          </p:cNvPr>
          <p:cNvSpPr/>
          <p:nvPr/>
        </p:nvSpPr>
        <p:spPr>
          <a:xfrm>
            <a:off x="2446409" y="949115"/>
            <a:ext cx="7296006" cy="646331"/>
          </a:xfrm>
          <a:prstGeom prst="rect">
            <a:avLst/>
          </a:prstGeom>
        </p:spPr>
        <p:txBody>
          <a:bodyPr wrap="square">
            <a:spAutoFit/>
          </a:bodyPr>
          <a:lstStyle/>
          <a:p>
            <a:r>
              <a:rPr lang="en-US" dirty="0">
                <a:hlinkClick r:id="rId3"/>
              </a:rPr>
              <a:t>https://github.com/betterscientificsoftware/hello-numerical-world-sc20 </a:t>
            </a:r>
            <a:r>
              <a:rPr lang="en-US" dirty="0"/>
              <a:t>with testing via Travis CI and coverage analysis via Codecov.io</a:t>
            </a:r>
          </a:p>
        </p:txBody>
      </p:sp>
      <p:sp>
        <p:nvSpPr>
          <p:cNvPr id="24" name="TextBox 23">
            <a:extLst>
              <a:ext uri="{FF2B5EF4-FFF2-40B4-BE49-F238E27FC236}">
                <a16:creationId xmlns:a16="http://schemas.microsoft.com/office/drawing/2014/main" id="{DD54D4ED-3E30-443B-93B2-9F1A43F95B5E}"/>
              </a:ext>
            </a:extLst>
          </p:cNvPr>
          <p:cNvSpPr txBox="1"/>
          <p:nvPr/>
        </p:nvSpPr>
        <p:spPr>
          <a:xfrm>
            <a:off x="2292926" y="5908885"/>
            <a:ext cx="4010329" cy="433965"/>
          </a:xfrm>
          <a:prstGeom prst="rect">
            <a:avLst/>
          </a:prstGeom>
          <a:noFill/>
        </p:spPr>
        <p:txBody>
          <a:bodyPr wrap="none" lIns="118872" tIns="91440" rIns="118872" bIns="91440" rtlCol="0" anchor="ctr" anchorCtr="0">
            <a:spAutoFit/>
          </a:bodyPr>
          <a:lstStyle/>
          <a:p>
            <a:pPr algn="l">
              <a:lnSpc>
                <a:spcPct val="90000"/>
              </a:lnSpc>
            </a:pPr>
            <a:r>
              <a:rPr lang="en-US" dirty="0"/>
              <a:t>* Your development issues may vary!</a:t>
            </a:r>
          </a:p>
        </p:txBody>
      </p:sp>
    </p:spTree>
    <p:extLst>
      <p:ext uri="{BB962C8B-B14F-4D97-AF65-F5344CB8AC3E}">
        <p14:creationId xmlns:p14="http://schemas.microsoft.com/office/powerpoint/2010/main" val="701695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D32CB7-D634-43E1-8542-F61B3C62064E}"/>
              </a:ext>
            </a:extLst>
          </p:cNvPr>
          <p:cNvSpPr>
            <a:spLocks noGrp="1"/>
          </p:cNvSpPr>
          <p:nvPr>
            <p:ph type="title"/>
          </p:nvPr>
        </p:nvSpPr>
        <p:spPr/>
        <p:txBody>
          <a:bodyPr/>
          <a:lstStyle/>
          <a:p>
            <a:r>
              <a:rPr lang="en-US" dirty="0"/>
              <a:t>Summary</a:t>
            </a:r>
          </a:p>
        </p:txBody>
      </p:sp>
      <p:sp>
        <p:nvSpPr>
          <p:cNvPr id="10" name="Content Placeholder 9">
            <a:extLst>
              <a:ext uri="{FF2B5EF4-FFF2-40B4-BE49-F238E27FC236}">
                <a16:creationId xmlns:a16="http://schemas.microsoft.com/office/drawing/2014/main" id="{E214442A-CF4F-4DB6-85EE-FF2632D271ED}"/>
              </a:ext>
            </a:extLst>
          </p:cNvPr>
          <p:cNvSpPr>
            <a:spLocks noGrp="1"/>
          </p:cNvSpPr>
          <p:nvPr>
            <p:ph idx="1"/>
          </p:nvPr>
        </p:nvSpPr>
        <p:spPr>
          <a:xfrm>
            <a:off x="365760" y="1003074"/>
            <a:ext cx="11369809" cy="4047778"/>
          </a:xfrm>
        </p:spPr>
        <p:txBody>
          <a:bodyPr/>
          <a:lstStyle/>
          <a:p>
            <a:r>
              <a:rPr lang="en-US" sz="2000" dirty="0"/>
              <a:t>The purpose of Continuous Integration Testing is to identify problems early</a:t>
            </a:r>
          </a:p>
          <a:p>
            <a:pPr lvl="1"/>
            <a:r>
              <a:rPr lang="en-US" sz="1800" dirty="0"/>
              <a:t>Catch things that would “break the build” or adversely impact other developers</a:t>
            </a:r>
          </a:p>
          <a:p>
            <a:pPr lvl="1"/>
            <a:r>
              <a:rPr lang="en-US" sz="1800" dirty="0"/>
              <a:t>Need to provide sufficient confidence, but run quickly – balance varies by project</a:t>
            </a:r>
          </a:p>
          <a:p>
            <a:pPr>
              <a:spcBef>
                <a:spcPts val="2400"/>
              </a:spcBef>
            </a:pPr>
            <a:r>
              <a:rPr lang="en-US" sz="2000" dirty="0"/>
              <a:t>CI testing should complement (not replace) more extensive automated “nightly” testing</a:t>
            </a:r>
          </a:p>
          <a:p>
            <a:pPr lvl="1"/>
            <a:r>
              <a:rPr lang="en-US" sz="1800" dirty="0"/>
              <a:t>Use scheduled testing for more and more detailed tests, more configurations and platforms, performance testing, etc.</a:t>
            </a:r>
          </a:p>
          <a:p>
            <a:pPr>
              <a:spcBef>
                <a:spcPts val="2400"/>
              </a:spcBef>
            </a:pPr>
            <a:r>
              <a:rPr lang="en-US" sz="2000" dirty="0"/>
              <a:t>Many options for where to execute CI tests</a:t>
            </a:r>
          </a:p>
          <a:p>
            <a:pPr lvl="1"/>
            <a:r>
              <a:rPr lang="en-US" sz="1800" dirty="0"/>
              <a:t>Free services are a good (easy) place to start</a:t>
            </a:r>
          </a:p>
          <a:p>
            <a:pPr lvl="1"/>
            <a:r>
              <a:rPr lang="en-US" sz="1800" dirty="0"/>
              <a:t>But may not be sufficient in the long run (especially large HPC/scientific codes)</a:t>
            </a:r>
          </a:p>
          <a:p>
            <a:pPr>
              <a:spcBef>
                <a:spcPts val="2400"/>
              </a:spcBef>
            </a:pPr>
            <a:r>
              <a:rPr lang="en-US" sz="2000" dirty="0"/>
              <a:t>Start simple to get automation working, then build out what you need</a:t>
            </a:r>
          </a:p>
          <a:p>
            <a:pPr lvl="1"/>
            <a:r>
              <a:rPr lang="en-US" sz="1800" dirty="0"/>
              <a:t>Focus initially on key software configurations and aspects of the code</a:t>
            </a:r>
          </a:p>
          <a:p>
            <a:pPr lvl="1"/>
            <a:r>
              <a:rPr lang="en-US" sz="1800" dirty="0"/>
              <a:t>Make sure your testing expands to cover new code</a:t>
            </a:r>
          </a:p>
        </p:txBody>
      </p:sp>
    </p:spTree>
    <p:extLst>
      <p:ext uri="{BB962C8B-B14F-4D97-AF65-F5344CB8AC3E}">
        <p14:creationId xmlns:p14="http://schemas.microsoft.com/office/powerpoint/2010/main" val="2125053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a:xfrm>
            <a:off x="363096" y="112911"/>
            <a:ext cx="11372473" cy="914400"/>
          </a:xfrm>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409507" y="570111"/>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Patricia A. Grubel, Rinku K. Gupta, Better Scientific Software tutorial, in SC ‘20: International Conference for High Performance Computing, Networking, Storage and Analysis, online, 2020. DOI: </a:t>
            </a:r>
            <a:r>
              <a:rPr lang="en-US" sz="1600" b="1" dirty="0">
                <a:hlinkClick r:id="rId4"/>
              </a:rPr>
              <a:t>10.6084/m9.figshare.12994376</a:t>
            </a:r>
            <a:endParaRPr lang="en-US" sz="1600" b="1" dirty="0"/>
          </a:p>
          <a:p>
            <a:pPr>
              <a:spcBef>
                <a:spcPts val="400"/>
              </a:spcBef>
            </a:pPr>
            <a:r>
              <a:rPr lang="en-US" sz="1600" dirty="0"/>
              <a:t>Individual modules may be cited as </a:t>
            </a:r>
            <a:r>
              <a:rPr lang="en-US" sz="1600" i="1" dirty="0"/>
              <a:t>Speaker, Module Title</a:t>
            </a:r>
            <a:r>
              <a:rPr lang="en-US" sz="1600" dirty="0"/>
              <a:t>, in Better Scientific Software tutorial…</a:t>
            </a:r>
          </a:p>
          <a:p>
            <a:pPr marL="0" indent="0">
              <a:spcBef>
                <a:spcPts val="800"/>
              </a:spcBef>
              <a:buNone/>
            </a:pPr>
            <a:r>
              <a:rPr lang="en-US" sz="2000" b="1" dirty="0"/>
              <a:t>Acknowledgements</a:t>
            </a:r>
          </a:p>
          <a:p>
            <a:pPr>
              <a:spcBef>
                <a:spcPts val="400"/>
              </a:spcBef>
            </a:pPr>
            <a:r>
              <a:rPr lang="en-US" sz="1400" dirty="0"/>
              <a:t>Additional contributors include: Mike </a:t>
            </a:r>
            <a:r>
              <a:rPr lang="en-US" sz="1400" dirty="0" err="1"/>
              <a:t>Heroux</a:t>
            </a:r>
            <a:r>
              <a:rPr lang="en-US" sz="1400" dirty="0"/>
              <a:t>, Alicia </a:t>
            </a:r>
            <a:r>
              <a:rPr lang="en-US" sz="1400" dirty="0" err="1"/>
              <a:t>Klinvex</a:t>
            </a:r>
            <a:r>
              <a:rPr lang="en-US" sz="1400" dirty="0"/>
              <a:t>, Mark Miller, Jared O’Neal, Katherine Riley, David Rogers, Deborah Stevens, James </a:t>
            </a:r>
            <a:r>
              <a:rPr lang="en-US" sz="1400" dirty="0" err="1"/>
              <a:t>Willenbring</a:t>
            </a:r>
            <a:endParaRPr lang="en-US" sz="1400" dirty="0"/>
          </a:p>
          <a:p>
            <a:pPr>
              <a:spcBef>
                <a:spcPts val="400"/>
              </a:spcBef>
            </a:pPr>
            <a:r>
              <a:rPr lang="en-US" sz="1400" dirty="0"/>
              <a:t>This work was supported by the U.S. Department of Energy Office of Science, Office of Advanced Scientific Computing Research (ASCR), and by the </a:t>
            </a:r>
            <a:r>
              <a:rPr lang="en-US" sz="1400" dirty="0" err="1"/>
              <a:t>Exascale</a:t>
            </a:r>
            <a:r>
              <a:rPr lang="en-US" sz="1400" dirty="0"/>
              <a:t> Computing Project (17-SC-20-SC), a collaborative effort of the U.S. Department of Energy Office of Science and the National Nuclear Security Administration</a:t>
            </a:r>
            <a:r>
              <a:rPr lang="en-US" sz="1400" i="1" dirty="0"/>
              <a:t>.</a:t>
            </a:r>
            <a:endParaRPr lang="en-US" sz="1400" dirty="0"/>
          </a:p>
          <a:p>
            <a:pPr>
              <a:spcBef>
                <a:spcPts val="400"/>
              </a:spcBef>
            </a:pPr>
            <a:r>
              <a:rPr lang="en-US" sz="1400" dirty="0"/>
              <a:t>This work was performed in part at the Argonne National Laboratory, which is managed by </a:t>
            </a:r>
            <a:r>
              <a:rPr lang="en-US" sz="1400" dirty="0" err="1"/>
              <a:t>UChicago</a:t>
            </a:r>
            <a:r>
              <a:rPr lang="en-US" sz="1400" dirty="0"/>
              <a:t> Argonne, LLC for the U.S. Department of Energy under Contract No. DE-AC02-06CH11357.</a:t>
            </a:r>
          </a:p>
          <a:p>
            <a:pPr>
              <a:spcBef>
                <a:spcPts val="400"/>
              </a:spcBef>
            </a:pPr>
            <a:r>
              <a:rPr lang="en-US" sz="1400" dirty="0"/>
              <a:t>This work was performed in part at the Oak Ridge National Laboratory, which is managed by UT-Battelle, LLC for the U.S. Department of Energy under Contract No. DE-AC05-00OR22725.</a:t>
            </a:r>
          </a:p>
          <a:p>
            <a:pPr>
              <a:spcBef>
                <a:spcPts val="400"/>
              </a:spcBef>
            </a:pPr>
            <a:r>
              <a:rPr lang="en-US" sz="14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400" dirty="0"/>
              <a:t>This work was performed in part at the Los Alamos National Laboratory, which is managed by Triad National Security, LLC for the U.S. Department of Energy under Contract No.89233218CNA000001</a:t>
            </a:r>
          </a:p>
          <a:p>
            <a:pPr>
              <a:spcBef>
                <a:spcPts val="400"/>
              </a:spcBef>
            </a:pPr>
            <a:r>
              <a:rPr lang="en-US" sz="14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C071-E79D-5E41-8EBA-EE2764512AB0}"/>
              </a:ext>
            </a:extLst>
          </p:cNvPr>
          <p:cNvSpPr>
            <a:spLocks noGrp="1"/>
          </p:cNvSpPr>
          <p:nvPr>
            <p:ph type="title"/>
          </p:nvPr>
        </p:nvSpPr>
        <p:spPr>
          <a:xfrm>
            <a:off x="365760" y="411480"/>
            <a:ext cx="11372473" cy="661382"/>
          </a:xfrm>
        </p:spPr>
        <p:txBody>
          <a:bodyPr/>
          <a:lstStyle/>
          <a:p>
            <a:r>
              <a:rPr lang="en-US" dirty="0"/>
              <a:t>What is Continuous Integration (CI) </a:t>
            </a:r>
            <a:r>
              <a:rPr lang="en-US" i="1" dirty="0"/>
              <a:t>Testing</a:t>
            </a:r>
          </a:p>
        </p:txBody>
      </p:sp>
      <p:sp>
        <p:nvSpPr>
          <p:cNvPr id="3" name="Content Placeholder 2">
            <a:extLst>
              <a:ext uri="{FF2B5EF4-FFF2-40B4-BE49-F238E27FC236}">
                <a16:creationId xmlns:a16="http://schemas.microsoft.com/office/drawing/2014/main" id="{7A78E7AF-E77C-0444-AFCD-CD3AF65384A0}"/>
              </a:ext>
            </a:extLst>
          </p:cNvPr>
          <p:cNvSpPr>
            <a:spLocks noGrp="1"/>
          </p:cNvSpPr>
          <p:nvPr>
            <p:ph idx="1"/>
          </p:nvPr>
        </p:nvSpPr>
        <p:spPr>
          <a:xfrm>
            <a:off x="365760" y="1072863"/>
            <a:ext cx="11369809" cy="5373657"/>
          </a:xfrm>
        </p:spPr>
        <p:txBody>
          <a:bodyPr>
            <a:normAutofit lnSpcReduction="10000"/>
          </a:bodyPr>
          <a:lstStyle/>
          <a:p>
            <a:r>
              <a:rPr lang="en-US" dirty="0"/>
              <a:t>Testing</a:t>
            </a:r>
          </a:p>
          <a:p>
            <a:pPr lvl="1"/>
            <a:r>
              <a:rPr lang="en-US" dirty="0"/>
              <a:t>Focused, critical functionality (infrastructure), fast, independent, orthogonal, complete, … </a:t>
            </a:r>
          </a:p>
          <a:p>
            <a:pPr lvl="1"/>
            <a:r>
              <a:rPr lang="en-US" dirty="0"/>
              <a:t>Existing test suites often require re-design/refactoring for CI</a:t>
            </a:r>
          </a:p>
          <a:p>
            <a:endParaRPr lang="en-US" dirty="0"/>
          </a:p>
          <a:p>
            <a:r>
              <a:rPr lang="en-US" dirty="0"/>
              <a:t>Integration</a:t>
            </a:r>
          </a:p>
          <a:p>
            <a:pPr lvl="1"/>
            <a:r>
              <a:rPr lang="en-US" dirty="0"/>
              <a:t>Changes across key branches merged &amp; tested to ensure the “whole” still works</a:t>
            </a:r>
          </a:p>
          <a:p>
            <a:pPr lvl="1"/>
            <a:r>
              <a:rPr lang="en-US" dirty="0"/>
              <a:t>Develop, develop, develop, merge, merge, merge, test, test, test…NO!</a:t>
            </a:r>
          </a:p>
          <a:p>
            <a:pPr lvl="1"/>
            <a:r>
              <a:rPr lang="en-US" dirty="0"/>
              <a:t>Develop, merge, test, develop, merge, test, develop, merge, test…YES!</a:t>
            </a:r>
          </a:p>
          <a:p>
            <a:endParaRPr lang="en-US" dirty="0"/>
          </a:p>
          <a:p>
            <a:r>
              <a:rPr lang="en-US" dirty="0"/>
              <a:t>Continuous</a:t>
            </a:r>
          </a:p>
          <a:p>
            <a:pPr lvl="1"/>
            <a:r>
              <a:rPr lang="en-US" dirty="0"/>
              <a:t>Changes tested every commit and/or pull-request (like auto-correct)</a:t>
            </a:r>
          </a:p>
          <a:p>
            <a:endParaRPr lang="en-US" dirty="0"/>
          </a:p>
          <a:p>
            <a:r>
              <a:rPr lang="en-US" dirty="0"/>
              <a:t>CI generally implies a lot of </a:t>
            </a:r>
            <a:r>
              <a:rPr lang="en-US" u="sng" dirty="0"/>
              <a:t>automation</a:t>
            </a:r>
            <a:endParaRPr lang="en-US" dirty="0"/>
          </a:p>
          <a:p>
            <a:pPr lvl="1"/>
            <a:endParaRPr lang="en-US" dirty="0"/>
          </a:p>
        </p:txBody>
      </p:sp>
    </p:spTree>
    <p:extLst>
      <p:ext uri="{BB962C8B-B14F-4D97-AF65-F5344CB8AC3E}">
        <p14:creationId xmlns:p14="http://schemas.microsoft.com/office/powerpoint/2010/main" val="1457713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82E9C-1FA9-7843-B671-FBEA9FE7458B}"/>
              </a:ext>
            </a:extLst>
          </p:cNvPr>
          <p:cNvSpPr>
            <a:spLocks noGrp="1"/>
          </p:cNvSpPr>
          <p:nvPr>
            <p:ph type="title"/>
          </p:nvPr>
        </p:nvSpPr>
        <p:spPr/>
        <p:txBody>
          <a:bodyPr/>
          <a:lstStyle/>
          <a:p>
            <a:r>
              <a:rPr lang="en-US" dirty="0"/>
              <a:t>Automated Testing vs. Continuous Integration (CI) Testing</a:t>
            </a:r>
          </a:p>
        </p:txBody>
      </p:sp>
      <p:sp>
        <p:nvSpPr>
          <p:cNvPr id="3" name="Content Placeholder 2">
            <a:extLst>
              <a:ext uri="{FF2B5EF4-FFF2-40B4-BE49-F238E27FC236}">
                <a16:creationId xmlns:a16="http://schemas.microsoft.com/office/drawing/2014/main" id="{89E29C68-6DCB-2D47-926F-5D9411676618}"/>
              </a:ext>
            </a:extLst>
          </p:cNvPr>
          <p:cNvSpPr>
            <a:spLocks noGrp="1"/>
          </p:cNvSpPr>
          <p:nvPr>
            <p:ph idx="1"/>
          </p:nvPr>
        </p:nvSpPr>
        <p:spPr>
          <a:xfrm>
            <a:off x="365760" y="1633454"/>
            <a:ext cx="11369809" cy="4773507"/>
          </a:xfrm>
        </p:spPr>
        <p:txBody>
          <a:bodyPr/>
          <a:lstStyle/>
          <a:p>
            <a:r>
              <a:rPr lang="en-US" b="1" i="1" dirty="0"/>
              <a:t>Automated Testing</a:t>
            </a:r>
            <a:r>
              <a:rPr lang="en-US" dirty="0"/>
              <a:t>: Software that automatically performs tests and reliably detects and reports anomalous behaviors/outcomes.</a:t>
            </a:r>
          </a:p>
          <a:p>
            <a:pPr lvl="1"/>
            <a:r>
              <a:rPr lang="en-US" dirty="0"/>
              <a:t>Examples: Auto-test, CTest/CDash, nightly testing, `make check’</a:t>
            </a:r>
          </a:p>
          <a:p>
            <a:pPr lvl="1"/>
            <a:r>
              <a:rPr lang="en-US" dirty="0"/>
              <a:t>Lives “next to” your development workflow</a:t>
            </a:r>
          </a:p>
          <a:p>
            <a:pPr lvl="1"/>
            <a:r>
              <a:rPr lang="en-US" dirty="0"/>
              <a:t>Potential issues: change attribution, timeliness of results, multiple branches of development</a:t>
            </a:r>
          </a:p>
          <a:p>
            <a:pPr>
              <a:spcBef>
                <a:spcPts val="2400"/>
              </a:spcBef>
            </a:pPr>
            <a:r>
              <a:rPr lang="en-US" b="1" i="1" dirty="0"/>
              <a:t>Continuous Integration (CI)</a:t>
            </a:r>
            <a:r>
              <a:rPr lang="en-US" dirty="0"/>
              <a:t>: automated testing performed at high frequency and fine granularity aimed at </a:t>
            </a:r>
            <a:r>
              <a:rPr lang="en-US" i="1" dirty="0"/>
              <a:t>preventing</a:t>
            </a:r>
            <a:r>
              <a:rPr lang="en-US" dirty="0"/>
              <a:t> code changes from breaking key branches of development (e.g. </a:t>
            </a:r>
            <a:r>
              <a:rPr lang="en-US" i="1" dirty="0"/>
              <a:t>main</a:t>
            </a:r>
            <a:r>
              <a:rPr lang="en-US" dirty="0"/>
              <a:t>)</a:t>
            </a:r>
          </a:p>
          <a:p>
            <a:pPr lvl="1"/>
            <a:r>
              <a:rPr lang="en-US" dirty="0"/>
              <a:t>Example: Disabled/enabled “Merge Pull Request”</a:t>
            </a:r>
            <a:br>
              <a:rPr lang="en-US" dirty="0"/>
            </a:br>
            <a:r>
              <a:rPr lang="en-US" dirty="0"/>
              <a:t>button on GitHub</a:t>
            </a:r>
          </a:p>
          <a:p>
            <a:pPr lvl="1"/>
            <a:r>
              <a:rPr lang="en-US" dirty="0"/>
              <a:t>Lives “within” your development workflow</a:t>
            </a:r>
          </a:p>
          <a:p>
            <a:pPr lvl="1"/>
            <a:r>
              <a:rPr lang="en-US" dirty="0"/>
              <a:t>Potential issues: extreme automation, test granularity,</a:t>
            </a:r>
            <a:br>
              <a:rPr lang="en-US" dirty="0"/>
            </a:br>
            <a:r>
              <a:rPr lang="en-US" dirty="0"/>
              <a:t>coverage, 3</a:t>
            </a:r>
            <a:r>
              <a:rPr lang="en-US" baseline="30000" dirty="0"/>
              <a:t>rd</a:t>
            </a:r>
            <a:r>
              <a:rPr lang="en-US" dirty="0"/>
              <a:t>-party services/resources </a:t>
            </a:r>
          </a:p>
        </p:txBody>
      </p:sp>
      <p:pic>
        <p:nvPicPr>
          <p:cNvPr id="4" name="Picture 3">
            <a:extLst>
              <a:ext uri="{FF2B5EF4-FFF2-40B4-BE49-F238E27FC236}">
                <a16:creationId xmlns:a16="http://schemas.microsoft.com/office/drawing/2014/main" id="{944DF8F7-343F-3C4F-9E26-DEDDD6C24D24}"/>
              </a:ext>
            </a:extLst>
          </p:cNvPr>
          <p:cNvPicPr>
            <a:picLocks noChangeAspect="1"/>
          </p:cNvPicPr>
          <p:nvPr/>
        </p:nvPicPr>
        <p:blipFill>
          <a:blip r:embed="rId2"/>
          <a:stretch>
            <a:fillRect/>
          </a:stretch>
        </p:blipFill>
        <p:spPr>
          <a:xfrm>
            <a:off x="7255933" y="4703907"/>
            <a:ext cx="4673600" cy="2147651"/>
          </a:xfrm>
          <a:prstGeom prst="rect">
            <a:avLst/>
          </a:prstGeom>
        </p:spPr>
      </p:pic>
      <p:cxnSp>
        <p:nvCxnSpPr>
          <p:cNvPr id="6" name="Straight Arrow Connector 5">
            <a:extLst>
              <a:ext uri="{FF2B5EF4-FFF2-40B4-BE49-F238E27FC236}">
                <a16:creationId xmlns:a16="http://schemas.microsoft.com/office/drawing/2014/main" id="{747F97CA-774E-7345-BB1C-541C33E51E0B}"/>
              </a:ext>
            </a:extLst>
          </p:cNvPr>
          <p:cNvCxnSpPr/>
          <p:nvPr/>
        </p:nvCxnSpPr>
        <p:spPr>
          <a:xfrm>
            <a:off x="6849533" y="5113867"/>
            <a:ext cx="999067" cy="14054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5112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85456-6481-8145-ABBE-F65385A1E8B7}"/>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D7512096-ED27-A141-B43B-6D2CBABEBA17}"/>
              </a:ext>
            </a:extLst>
          </p:cNvPr>
          <p:cNvSpPr>
            <a:spLocks noGrp="1"/>
          </p:cNvSpPr>
          <p:nvPr>
            <p:ph type="body" idx="1"/>
          </p:nvPr>
        </p:nvSpPr>
        <p:spPr>
          <a:xfrm>
            <a:off x="457200" y="1644150"/>
            <a:ext cx="5588582" cy="914400"/>
          </a:xfrm>
        </p:spPr>
        <p:txBody>
          <a:bodyPr/>
          <a:lstStyle/>
          <a:p>
            <a:pPr algn="ctr"/>
            <a:r>
              <a:rPr lang="en-US" dirty="0"/>
              <a:t>Automated Nightly Testing Dashboard</a:t>
            </a:r>
            <a:br>
              <a:rPr lang="en-US" dirty="0"/>
            </a:br>
            <a:r>
              <a:rPr lang="en-US" dirty="0"/>
              <a:t>Lives “next to” your development work</a:t>
            </a:r>
            <a:br>
              <a:rPr lang="en-US" dirty="0"/>
            </a:br>
            <a:endParaRPr lang="en-US" dirty="0"/>
          </a:p>
        </p:txBody>
      </p:sp>
      <p:sp>
        <p:nvSpPr>
          <p:cNvPr id="5" name="Text Placeholder 4">
            <a:extLst>
              <a:ext uri="{FF2B5EF4-FFF2-40B4-BE49-F238E27FC236}">
                <a16:creationId xmlns:a16="http://schemas.microsoft.com/office/drawing/2014/main" id="{E5F7A6A4-34F1-4149-A32A-F18F03DFB360}"/>
              </a:ext>
            </a:extLst>
          </p:cNvPr>
          <p:cNvSpPr>
            <a:spLocks noGrp="1"/>
          </p:cNvSpPr>
          <p:nvPr>
            <p:ph type="body" sz="quarter" idx="3"/>
          </p:nvPr>
        </p:nvSpPr>
        <p:spPr>
          <a:xfrm>
            <a:off x="6218914" y="1644150"/>
            <a:ext cx="5531934" cy="914400"/>
          </a:xfrm>
        </p:spPr>
        <p:txBody>
          <a:bodyPr/>
          <a:lstStyle/>
          <a:p>
            <a:pPr algn="ctr"/>
            <a:r>
              <a:rPr lang="en-US" dirty="0"/>
              <a:t>CI Testing</a:t>
            </a:r>
            <a:br>
              <a:rPr lang="en-US" dirty="0"/>
            </a:br>
            <a:r>
              <a:rPr lang="en-US" dirty="0"/>
              <a:t>Lives embedded in your development work</a:t>
            </a:r>
            <a:br>
              <a:rPr lang="en-US" dirty="0"/>
            </a:br>
            <a:endParaRPr lang="en-US" dirty="0"/>
          </a:p>
        </p:txBody>
      </p:sp>
      <p:pic>
        <p:nvPicPr>
          <p:cNvPr id="7" name="Content Placeholder 9">
            <a:extLst>
              <a:ext uri="{FF2B5EF4-FFF2-40B4-BE49-F238E27FC236}">
                <a16:creationId xmlns:a16="http://schemas.microsoft.com/office/drawing/2014/main" id="{DD0F9FAC-D744-E04D-9F82-4C27F218C702}"/>
              </a:ext>
            </a:extLst>
          </p:cNvPr>
          <p:cNvPicPr>
            <a:picLocks noGrp="1" noChangeAspect="1"/>
          </p:cNvPicPr>
          <p:nvPr>
            <p:ph sz="half" idx="2"/>
          </p:nvPr>
        </p:nvPicPr>
        <p:blipFill>
          <a:blip r:embed="rId2"/>
          <a:stretch>
            <a:fillRect/>
          </a:stretch>
        </p:blipFill>
        <p:spPr>
          <a:xfrm>
            <a:off x="1454123" y="2695684"/>
            <a:ext cx="3594735" cy="3373438"/>
          </a:xfrm>
          <a:prstGeom prst="rect">
            <a:avLst/>
          </a:prstGeom>
        </p:spPr>
      </p:pic>
      <p:pic>
        <p:nvPicPr>
          <p:cNvPr id="8" name="Content Placeholder 10">
            <a:extLst>
              <a:ext uri="{FF2B5EF4-FFF2-40B4-BE49-F238E27FC236}">
                <a16:creationId xmlns:a16="http://schemas.microsoft.com/office/drawing/2014/main" id="{5A091814-85DD-2B4B-AED0-190BAFDB4F27}"/>
              </a:ext>
            </a:extLst>
          </p:cNvPr>
          <p:cNvPicPr>
            <a:picLocks noGrp="1" noChangeAspect="1"/>
          </p:cNvPicPr>
          <p:nvPr>
            <p:ph sz="quarter" idx="4"/>
          </p:nvPr>
        </p:nvPicPr>
        <p:blipFill>
          <a:blip r:embed="rId3"/>
          <a:stretch>
            <a:fillRect/>
          </a:stretch>
        </p:blipFill>
        <p:spPr>
          <a:xfrm>
            <a:off x="6218238" y="3031490"/>
            <a:ext cx="5532437" cy="2428558"/>
          </a:xfrm>
          <a:prstGeom prst="rect">
            <a:avLst/>
          </a:prstGeom>
        </p:spPr>
      </p:pic>
    </p:spTree>
    <p:extLst>
      <p:ext uri="{BB962C8B-B14F-4D97-AF65-F5344CB8AC3E}">
        <p14:creationId xmlns:p14="http://schemas.microsoft.com/office/powerpoint/2010/main" val="453650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219DD-9E6F-0944-9C8A-1F9475F9D39D}"/>
              </a:ext>
            </a:extLst>
          </p:cNvPr>
          <p:cNvSpPr>
            <a:spLocks noGrp="1"/>
          </p:cNvSpPr>
          <p:nvPr>
            <p:ph type="title"/>
          </p:nvPr>
        </p:nvSpPr>
        <p:spPr/>
        <p:txBody>
          <a:bodyPr/>
          <a:lstStyle/>
          <a:p>
            <a:r>
              <a:rPr lang="en-US" dirty="0"/>
              <a:t>CI Testing is one part of the “Shift Left” movement in DevOps</a:t>
            </a:r>
          </a:p>
        </p:txBody>
      </p:sp>
      <p:pic>
        <p:nvPicPr>
          <p:cNvPr id="5" name="Content Placeholder 4">
            <a:extLst>
              <a:ext uri="{FF2B5EF4-FFF2-40B4-BE49-F238E27FC236}">
                <a16:creationId xmlns:a16="http://schemas.microsoft.com/office/drawing/2014/main" id="{D6EED823-C063-BC42-B321-08875B3BB414}"/>
              </a:ext>
            </a:extLst>
          </p:cNvPr>
          <p:cNvPicPr>
            <a:picLocks noGrp="1" noChangeAspect="1"/>
          </p:cNvPicPr>
          <p:nvPr>
            <p:ph idx="1"/>
          </p:nvPr>
        </p:nvPicPr>
        <p:blipFill>
          <a:blip r:embed="rId2"/>
          <a:stretch>
            <a:fillRect/>
          </a:stretch>
        </p:blipFill>
        <p:spPr>
          <a:xfrm>
            <a:off x="2450590" y="1736725"/>
            <a:ext cx="7198744" cy="4048125"/>
          </a:xfrm>
          <a:prstGeom prst="rect">
            <a:avLst/>
          </a:prstGeom>
        </p:spPr>
      </p:pic>
      <p:sp>
        <p:nvSpPr>
          <p:cNvPr id="3" name="Rectangle 2">
            <a:extLst>
              <a:ext uri="{FF2B5EF4-FFF2-40B4-BE49-F238E27FC236}">
                <a16:creationId xmlns:a16="http://schemas.microsoft.com/office/drawing/2014/main" id="{8D942554-D67B-1449-871A-54E53CB5BB53}"/>
              </a:ext>
            </a:extLst>
          </p:cNvPr>
          <p:cNvSpPr/>
          <p:nvPr/>
        </p:nvSpPr>
        <p:spPr>
          <a:xfrm>
            <a:off x="8242124" y="5106444"/>
            <a:ext cx="918575" cy="158663"/>
          </a:xfrm>
          <a:prstGeom prst="rect">
            <a:avLst/>
          </a:prstGeom>
          <a:solidFill>
            <a:srgbClr val="5AC0F8"/>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r>
              <a:rPr lang="en-US" sz="1000" dirty="0">
                <a:solidFill>
                  <a:schemeClr val="bg1"/>
                </a:solidFill>
              </a:rPr>
              <a:t>Advantage</a:t>
            </a:r>
            <a:endParaRPr lang="en-US" sz="700" dirty="0">
              <a:solidFill>
                <a:schemeClr val="bg1"/>
              </a:solidFill>
            </a:endParaRPr>
          </a:p>
        </p:txBody>
      </p:sp>
    </p:spTree>
    <p:extLst>
      <p:ext uri="{BB962C8B-B14F-4D97-AF65-F5344CB8AC3E}">
        <p14:creationId xmlns:p14="http://schemas.microsoft.com/office/powerpoint/2010/main" val="1163745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6217-B345-804C-B072-9F0F44AD7EBE}"/>
              </a:ext>
            </a:extLst>
          </p:cNvPr>
          <p:cNvSpPr>
            <a:spLocks noGrp="1"/>
          </p:cNvSpPr>
          <p:nvPr>
            <p:ph type="title"/>
          </p:nvPr>
        </p:nvSpPr>
        <p:spPr/>
        <p:txBody>
          <a:bodyPr/>
          <a:lstStyle/>
          <a:p>
            <a:r>
              <a:rPr lang="en-US" dirty="0"/>
              <a:t>What can make CI Difficult</a:t>
            </a:r>
          </a:p>
        </p:txBody>
      </p:sp>
      <p:sp>
        <p:nvSpPr>
          <p:cNvPr id="7" name="Text Placeholder 6">
            <a:extLst>
              <a:ext uri="{FF2B5EF4-FFF2-40B4-BE49-F238E27FC236}">
                <a16:creationId xmlns:a16="http://schemas.microsoft.com/office/drawing/2014/main" id="{D7B1CE6B-30D2-DE49-A4FD-724544360534}"/>
              </a:ext>
            </a:extLst>
          </p:cNvPr>
          <p:cNvSpPr>
            <a:spLocks noGrp="1"/>
          </p:cNvSpPr>
          <p:nvPr>
            <p:ph type="body" idx="1"/>
          </p:nvPr>
        </p:nvSpPr>
        <p:spPr>
          <a:xfrm>
            <a:off x="457200" y="1325880"/>
            <a:ext cx="5588582" cy="821190"/>
          </a:xfrm>
        </p:spPr>
        <p:txBody>
          <a:bodyPr/>
          <a:lstStyle/>
          <a:p>
            <a:pPr algn="ctr"/>
            <a:r>
              <a:rPr lang="en-US" dirty="0"/>
              <a:t>Common situations</a:t>
            </a:r>
            <a:br>
              <a:rPr lang="en-US" dirty="0"/>
            </a:br>
            <a:endParaRPr lang="en-US" dirty="0"/>
          </a:p>
        </p:txBody>
      </p:sp>
      <p:sp>
        <p:nvSpPr>
          <p:cNvPr id="3" name="Content Placeholder 2">
            <a:extLst>
              <a:ext uri="{FF2B5EF4-FFF2-40B4-BE49-F238E27FC236}">
                <a16:creationId xmlns:a16="http://schemas.microsoft.com/office/drawing/2014/main" id="{89C18C24-9DD1-7548-9A7F-0F930451BDAA}"/>
              </a:ext>
            </a:extLst>
          </p:cNvPr>
          <p:cNvSpPr>
            <a:spLocks noGrp="1"/>
          </p:cNvSpPr>
          <p:nvPr>
            <p:ph sz="half" idx="2"/>
          </p:nvPr>
        </p:nvSpPr>
        <p:spPr>
          <a:xfrm>
            <a:off x="457200" y="2147070"/>
            <a:ext cx="5588582" cy="3887970"/>
          </a:xfrm>
        </p:spPr>
        <p:txBody>
          <a:bodyPr>
            <a:normAutofit fontScale="70000" lnSpcReduction="20000"/>
          </a:bodyPr>
          <a:lstStyle/>
          <a:p>
            <a:endParaRPr lang="en-US" dirty="0"/>
          </a:p>
          <a:p>
            <a:r>
              <a:rPr lang="en-US" dirty="0"/>
              <a:t>Just getting started</a:t>
            </a:r>
          </a:p>
          <a:p>
            <a:pPr lvl="1"/>
            <a:r>
              <a:rPr lang="en-US" dirty="0"/>
              <a:t>Many technologies/choices; often in the ”cloud”</a:t>
            </a:r>
          </a:p>
          <a:p>
            <a:pPr lvl="1"/>
            <a:r>
              <a:rPr lang="en-US" dirty="0"/>
              <a:t>Solution: start small, simple, build up</a:t>
            </a:r>
          </a:p>
          <a:p>
            <a:endParaRPr lang="en-US" dirty="0"/>
          </a:p>
          <a:p>
            <a:r>
              <a:rPr lang="en-US" dirty="0"/>
              <a:t>Developing suitable tests</a:t>
            </a:r>
          </a:p>
          <a:p>
            <a:pPr lvl="1"/>
            <a:r>
              <a:rPr lang="en-US" dirty="0"/>
              <a:t>Many project’s existing tests not suitable for CI</a:t>
            </a:r>
          </a:p>
          <a:p>
            <a:pPr lvl="1"/>
            <a:r>
              <a:rPr lang="en-US" dirty="0"/>
              <a:t>CI testing is a balance of thoroughness and responsiveness</a:t>
            </a:r>
          </a:p>
          <a:p>
            <a:pPr lvl="1"/>
            <a:r>
              <a:rPr lang="en-US" dirty="0"/>
              <a:t>Solution: Simplify/refactor and/or sub-setting test suite</a:t>
            </a:r>
          </a:p>
          <a:p>
            <a:endParaRPr lang="en-US" dirty="0"/>
          </a:p>
          <a:p>
            <a:r>
              <a:rPr lang="en-US" dirty="0"/>
              <a:t>Ensuring sufficient coverage</a:t>
            </a:r>
          </a:p>
          <a:p>
            <a:pPr lvl="1"/>
            <a:r>
              <a:rPr lang="en-US" dirty="0"/>
              <a:t>Some changes to code never get tested – CI can provide a false sense of security</a:t>
            </a:r>
          </a:p>
          <a:p>
            <a:pPr lvl="1"/>
            <a:r>
              <a:rPr lang="en-US" dirty="0"/>
              <a:t>Solution: tools to measure it, enforce always increasing</a:t>
            </a:r>
          </a:p>
        </p:txBody>
      </p:sp>
      <p:sp>
        <p:nvSpPr>
          <p:cNvPr id="8" name="Text Placeholder 7">
            <a:extLst>
              <a:ext uri="{FF2B5EF4-FFF2-40B4-BE49-F238E27FC236}">
                <a16:creationId xmlns:a16="http://schemas.microsoft.com/office/drawing/2014/main" id="{8CD7CBDB-13EE-6844-96FE-CEFC1AFB61AF}"/>
              </a:ext>
            </a:extLst>
          </p:cNvPr>
          <p:cNvSpPr>
            <a:spLocks noGrp="1"/>
          </p:cNvSpPr>
          <p:nvPr>
            <p:ph type="body" sz="quarter" idx="3"/>
          </p:nvPr>
        </p:nvSpPr>
        <p:spPr>
          <a:xfrm>
            <a:off x="6218914" y="1325880"/>
            <a:ext cx="5531934" cy="821190"/>
          </a:xfrm>
        </p:spPr>
        <p:txBody>
          <a:bodyPr/>
          <a:lstStyle/>
          <a:p>
            <a:pPr algn="ctr"/>
            <a:r>
              <a:rPr lang="en-US" dirty="0"/>
              <a:t>Advanced situations</a:t>
            </a:r>
            <a:br>
              <a:rPr lang="en-US" dirty="0"/>
            </a:br>
            <a:endParaRPr lang="en-US" dirty="0"/>
          </a:p>
        </p:txBody>
      </p:sp>
      <p:sp>
        <p:nvSpPr>
          <p:cNvPr id="9" name="Content Placeholder 8">
            <a:extLst>
              <a:ext uri="{FF2B5EF4-FFF2-40B4-BE49-F238E27FC236}">
                <a16:creationId xmlns:a16="http://schemas.microsoft.com/office/drawing/2014/main" id="{56864CE2-D548-B740-8AD8-6A2A01B029B0}"/>
              </a:ext>
            </a:extLst>
          </p:cNvPr>
          <p:cNvSpPr>
            <a:spLocks noGrp="1"/>
          </p:cNvSpPr>
          <p:nvPr>
            <p:ph sz="quarter" idx="4"/>
          </p:nvPr>
        </p:nvSpPr>
        <p:spPr>
          <a:xfrm>
            <a:off x="6218914" y="2147070"/>
            <a:ext cx="5531934" cy="3664450"/>
          </a:xfrm>
        </p:spPr>
        <p:txBody>
          <a:bodyPr>
            <a:normAutofit fontScale="70000" lnSpcReduction="20000"/>
          </a:bodyPr>
          <a:lstStyle/>
          <a:p>
            <a:endParaRPr lang="en-US" dirty="0"/>
          </a:p>
          <a:p>
            <a:r>
              <a:rPr lang="en-US" dirty="0"/>
              <a:t>Defining failure for </a:t>
            </a:r>
            <a:r>
              <a:rPr lang="en-US" i="1" dirty="0"/>
              <a:t>many</a:t>
            </a:r>
            <a:r>
              <a:rPr lang="en-US" dirty="0"/>
              <a:t> configurations</a:t>
            </a:r>
          </a:p>
          <a:p>
            <a:pPr lvl="1"/>
            <a:r>
              <a:rPr lang="en-US" dirty="0"/>
              <a:t>Bit-for-bit (exact) match vs. fuzzy match</a:t>
            </a:r>
          </a:p>
          <a:p>
            <a:pPr lvl="1"/>
            <a:r>
              <a:rPr lang="en-US" dirty="0"/>
              <a:t>Solution: absolute/relative tolerances </a:t>
            </a:r>
            <a:r>
              <a:rPr lang="en-US" dirty="0">
                <a:sym typeface="Wingdings" pitchFamily="2" charset="2"/>
              </a:rPr>
              <a:t></a:t>
            </a:r>
            <a:r>
              <a:rPr lang="en-US" dirty="0"/>
              <a:t> AI/ML</a:t>
            </a:r>
          </a:p>
          <a:p>
            <a:endParaRPr lang="en-US" dirty="0"/>
          </a:p>
          <a:p>
            <a:r>
              <a:rPr lang="en-US" dirty="0"/>
              <a:t>Numerous 3</a:t>
            </a:r>
            <a:r>
              <a:rPr lang="en-US" baseline="30000" dirty="0"/>
              <a:t>rd</a:t>
            </a:r>
            <a:r>
              <a:rPr lang="en-US" dirty="0"/>
              <a:t> party libraries (TPLs)</a:t>
            </a:r>
          </a:p>
          <a:p>
            <a:pPr lvl="1"/>
            <a:r>
              <a:rPr lang="en-US" dirty="0"/>
              <a:t>Compiling takes too long</a:t>
            </a:r>
          </a:p>
          <a:p>
            <a:pPr lvl="1"/>
            <a:r>
              <a:rPr lang="en-US" dirty="0"/>
              <a:t>Solution: cache pre-built TPLs, containers</a:t>
            </a:r>
          </a:p>
          <a:p>
            <a:endParaRPr lang="en-US" dirty="0"/>
          </a:p>
          <a:p>
            <a:r>
              <a:rPr lang="en-US" dirty="0"/>
              <a:t>Performance testing</a:t>
            </a:r>
          </a:p>
          <a:p>
            <a:pPr lvl="1"/>
            <a:r>
              <a:rPr lang="en-US" dirty="0"/>
              <a:t>Avoid time-, space-, scaling-performance degradation</a:t>
            </a:r>
          </a:p>
          <a:p>
            <a:pPr lvl="1"/>
            <a:r>
              <a:rPr lang="en-US" dirty="0"/>
              <a:t>Solution: Perf. instrumentation and </a:t>
            </a:r>
            <a:r>
              <a:rPr lang="en-US" i="1" dirty="0"/>
              <a:t>scheduled</a:t>
            </a:r>
            <a:r>
              <a:rPr lang="en-US" dirty="0"/>
              <a:t> testing </a:t>
            </a:r>
          </a:p>
        </p:txBody>
      </p:sp>
    </p:spTree>
    <p:extLst>
      <p:ext uri="{BB962C8B-B14F-4D97-AF65-F5344CB8AC3E}">
        <p14:creationId xmlns:p14="http://schemas.microsoft.com/office/powerpoint/2010/main" val="313135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882B6-BA74-E744-88B9-1E6F07A61969}"/>
              </a:ext>
            </a:extLst>
          </p:cNvPr>
          <p:cNvSpPr>
            <a:spLocks noGrp="1"/>
          </p:cNvSpPr>
          <p:nvPr>
            <p:ph type="title"/>
          </p:nvPr>
        </p:nvSpPr>
        <p:spPr>
          <a:xfrm>
            <a:off x="365760" y="411480"/>
            <a:ext cx="11372473" cy="574040"/>
          </a:xfrm>
        </p:spPr>
        <p:txBody>
          <a:bodyPr/>
          <a:lstStyle/>
          <a:p>
            <a:r>
              <a:rPr lang="en-US" dirty="0"/>
              <a:t>CI Resources (Where do jobs run?)</a:t>
            </a:r>
          </a:p>
        </p:txBody>
      </p:sp>
      <p:sp>
        <p:nvSpPr>
          <p:cNvPr id="3" name="Content Placeholder 2">
            <a:extLst>
              <a:ext uri="{FF2B5EF4-FFF2-40B4-BE49-F238E27FC236}">
                <a16:creationId xmlns:a16="http://schemas.microsoft.com/office/drawing/2014/main" id="{579C252D-9F99-4B47-BA35-FEF4C710B55B}"/>
              </a:ext>
            </a:extLst>
          </p:cNvPr>
          <p:cNvSpPr>
            <a:spLocks noGrp="1"/>
          </p:cNvSpPr>
          <p:nvPr>
            <p:ph idx="1"/>
          </p:nvPr>
        </p:nvSpPr>
        <p:spPr>
          <a:xfrm>
            <a:off x="365760" y="1211580"/>
            <a:ext cx="11369809" cy="5234940"/>
          </a:xfrm>
        </p:spPr>
        <p:txBody>
          <a:bodyPr/>
          <a:lstStyle/>
          <a:p>
            <a:r>
              <a:rPr lang="en-US" dirty="0"/>
              <a:t>Free Cloud Resources (many free on GitHub,</a:t>
            </a:r>
            <a:br>
              <a:rPr lang="en-US" dirty="0"/>
            </a:br>
            <a:r>
              <a:rPr lang="en-US" dirty="0"/>
              <a:t>BitBucket, GitLab, etc.)</a:t>
            </a:r>
          </a:p>
          <a:p>
            <a:pPr lvl="1"/>
            <a:r>
              <a:rPr lang="en-US" dirty="0"/>
              <a:t>Travis-CI, Circle-CI, AppVeyor, Azure Pipelines,…</a:t>
            </a:r>
          </a:p>
          <a:p>
            <a:pPr lvl="1"/>
            <a:r>
              <a:rPr lang="en-US" dirty="0"/>
              <a:t>All launch a VM (Linux variants, Windows and OSX)</a:t>
            </a:r>
          </a:p>
          <a:p>
            <a:pPr lvl="2"/>
            <a:r>
              <a:rPr lang="en-US" dirty="0"/>
              <a:t>Constrained in time/size, hardware (e.g. GPU type/count)</a:t>
            </a:r>
          </a:p>
          <a:p>
            <a:pPr lvl="2"/>
            <a:r>
              <a:rPr lang="en-US" dirty="0"/>
              <a:t>Not a complete solution for many HPC/scientific codes,</a:t>
            </a:r>
            <a:br>
              <a:rPr lang="en-US" dirty="0"/>
            </a:br>
            <a:r>
              <a:rPr lang="en-US" dirty="0"/>
              <a:t>but a useful starting point. </a:t>
            </a:r>
          </a:p>
          <a:p>
            <a:pPr>
              <a:spcBef>
                <a:spcPts val="2400"/>
              </a:spcBef>
            </a:pPr>
            <a:r>
              <a:rPr lang="en-US" dirty="0"/>
              <a:t>Site-local Resources</a:t>
            </a:r>
          </a:p>
          <a:p>
            <a:pPr lvl="1"/>
            <a:r>
              <a:rPr lang="en-US" dirty="0"/>
              <a:t>Group, department, institution, computing facility</a:t>
            </a:r>
          </a:p>
          <a:p>
            <a:pPr lvl="1"/>
            <a:r>
              <a:rPr lang="en-US" dirty="0"/>
              <a:t>Examples: Bamboo @ LLNL, Jenkins @ ANL, Travis+CDash @ NERSC, etc.</a:t>
            </a:r>
          </a:p>
          <a:p>
            <a:pPr lvl="1"/>
            <a:r>
              <a:rPr lang="en-US" dirty="0"/>
              <a:t>ECP Program: GitLab-CI @ ANL, LANL, LLNL, NERSC, ORNL, SNL</a:t>
            </a:r>
          </a:p>
          <a:p>
            <a:pPr>
              <a:spcBef>
                <a:spcPts val="2400"/>
              </a:spcBef>
            </a:pPr>
            <a:r>
              <a:rPr lang="en-US" dirty="0"/>
              <a:t>Create your own by setting up resources/services</a:t>
            </a:r>
          </a:p>
        </p:txBody>
      </p:sp>
      <p:pic>
        <p:nvPicPr>
          <p:cNvPr id="4" name="Picture 3">
            <a:extLst>
              <a:ext uri="{FF2B5EF4-FFF2-40B4-BE49-F238E27FC236}">
                <a16:creationId xmlns:a16="http://schemas.microsoft.com/office/drawing/2014/main" id="{C6F0A806-1293-9A40-A864-C1487EB0872B}"/>
              </a:ext>
            </a:extLst>
          </p:cNvPr>
          <p:cNvPicPr>
            <a:picLocks noChangeAspect="1"/>
          </p:cNvPicPr>
          <p:nvPr/>
        </p:nvPicPr>
        <p:blipFill rotWithShape="1">
          <a:blip r:embed="rId2"/>
          <a:srcRect t="14370"/>
          <a:stretch/>
        </p:blipFill>
        <p:spPr>
          <a:xfrm>
            <a:off x="7247690" y="637540"/>
            <a:ext cx="4575375" cy="3322320"/>
          </a:xfrm>
          <a:prstGeom prst="rect">
            <a:avLst/>
          </a:prstGeom>
        </p:spPr>
      </p:pic>
    </p:spTree>
    <p:extLst>
      <p:ext uri="{BB962C8B-B14F-4D97-AF65-F5344CB8AC3E}">
        <p14:creationId xmlns:p14="http://schemas.microsoft.com/office/powerpoint/2010/main" val="734853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ED55ACAD-9399-074D-8200-A5F27EDBE836}"/>
              </a:ext>
            </a:extLst>
          </p:cNvPr>
          <p:cNvPicPr>
            <a:picLocks noChangeAspect="1"/>
          </p:cNvPicPr>
          <p:nvPr/>
        </p:nvPicPr>
        <p:blipFill rotWithShape="1">
          <a:blip r:embed="rId2"/>
          <a:srcRect l="18228" t="15211" r="20122" b="21926"/>
          <a:stretch/>
        </p:blipFill>
        <p:spPr>
          <a:xfrm rot="18542579" flipV="1">
            <a:off x="2070216" y="5147384"/>
            <a:ext cx="2214153" cy="1048843"/>
          </a:xfrm>
          <a:prstGeom prst="rect">
            <a:avLst/>
          </a:prstGeom>
        </p:spPr>
      </p:pic>
      <p:sp>
        <p:nvSpPr>
          <p:cNvPr id="39" name="Rectangle 38">
            <a:extLst>
              <a:ext uri="{FF2B5EF4-FFF2-40B4-BE49-F238E27FC236}">
                <a16:creationId xmlns:a16="http://schemas.microsoft.com/office/drawing/2014/main" id="{EC0F41A9-8043-9F4F-9F1E-278EF91FC2BD}"/>
              </a:ext>
            </a:extLst>
          </p:cNvPr>
          <p:cNvSpPr/>
          <p:nvPr/>
        </p:nvSpPr>
        <p:spPr>
          <a:xfrm>
            <a:off x="7479044" y="6092509"/>
            <a:ext cx="4540236" cy="897571"/>
          </a:xfrm>
          <a:prstGeom prst="rect">
            <a:avLst/>
          </a:prstGeom>
          <a:solidFill>
            <a:schemeClr val="bg1"/>
          </a:solidFill>
          <a:ln>
            <a:noFill/>
          </a:ln>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pic>
        <p:nvPicPr>
          <p:cNvPr id="40" name="Picture 39">
            <a:extLst>
              <a:ext uri="{FF2B5EF4-FFF2-40B4-BE49-F238E27FC236}">
                <a16:creationId xmlns:a16="http://schemas.microsoft.com/office/drawing/2014/main" id="{D387ABD9-12C2-C146-B90F-CD1C49CAF654}"/>
              </a:ext>
            </a:extLst>
          </p:cNvPr>
          <p:cNvPicPr>
            <a:picLocks noChangeAspect="1"/>
          </p:cNvPicPr>
          <p:nvPr/>
        </p:nvPicPr>
        <p:blipFill rotWithShape="1">
          <a:blip r:embed="rId2"/>
          <a:srcRect l="18228" t="15211" r="20122" b="21926"/>
          <a:stretch/>
        </p:blipFill>
        <p:spPr>
          <a:xfrm rot="835124">
            <a:off x="-131904" y="3343621"/>
            <a:ext cx="4215884" cy="1048843"/>
          </a:xfrm>
          <a:prstGeom prst="rect">
            <a:avLst/>
          </a:prstGeom>
        </p:spPr>
      </p:pic>
      <p:sp>
        <p:nvSpPr>
          <p:cNvPr id="6" name="Title 5">
            <a:extLst>
              <a:ext uri="{FF2B5EF4-FFF2-40B4-BE49-F238E27FC236}">
                <a16:creationId xmlns:a16="http://schemas.microsoft.com/office/drawing/2014/main" id="{EADF144D-F4EE-1F47-8E49-A2C22108DF00}"/>
              </a:ext>
            </a:extLst>
          </p:cNvPr>
          <p:cNvSpPr>
            <a:spLocks noGrp="1"/>
          </p:cNvSpPr>
          <p:nvPr>
            <p:ph type="title"/>
          </p:nvPr>
        </p:nvSpPr>
        <p:spPr/>
        <p:txBody>
          <a:bodyPr/>
          <a:lstStyle/>
          <a:p>
            <a:r>
              <a:rPr lang="en-US" dirty="0"/>
              <a:t>Examples…</a:t>
            </a:r>
          </a:p>
        </p:txBody>
      </p:sp>
      <p:grpSp>
        <p:nvGrpSpPr>
          <p:cNvPr id="9" name="Group 8">
            <a:extLst>
              <a:ext uri="{FF2B5EF4-FFF2-40B4-BE49-F238E27FC236}">
                <a16:creationId xmlns:a16="http://schemas.microsoft.com/office/drawing/2014/main" id="{199D2B5C-5544-7D44-A9F8-62D4873A91FD}"/>
              </a:ext>
            </a:extLst>
          </p:cNvPr>
          <p:cNvGrpSpPr/>
          <p:nvPr/>
        </p:nvGrpSpPr>
        <p:grpSpPr>
          <a:xfrm>
            <a:off x="5148669" y="4948396"/>
            <a:ext cx="1612582" cy="1612582"/>
            <a:chOff x="365760" y="4548188"/>
            <a:chExt cx="1612582" cy="1612582"/>
          </a:xfrm>
        </p:grpSpPr>
        <p:pic>
          <p:nvPicPr>
            <p:cNvPr id="7" name="Picture 6">
              <a:extLst>
                <a:ext uri="{FF2B5EF4-FFF2-40B4-BE49-F238E27FC236}">
                  <a16:creationId xmlns:a16="http://schemas.microsoft.com/office/drawing/2014/main" id="{1786ABBE-7F1C-2244-940A-6D5AFEE93A1C}"/>
                </a:ext>
              </a:extLst>
            </p:cNvPr>
            <p:cNvPicPr>
              <a:picLocks noChangeAspect="1"/>
            </p:cNvPicPr>
            <p:nvPr/>
          </p:nvPicPr>
          <p:blipFill>
            <a:blip r:embed="rId3"/>
            <a:stretch>
              <a:fillRect/>
            </a:stretch>
          </p:blipFill>
          <p:spPr>
            <a:xfrm>
              <a:off x="365760" y="4548188"/>
              <a:ext cx="1612582" cy="1612582"/>
            </a:xfrm>
            <a:prstGeom prst="rect">
              <a:avLst/>
            </a:prstGeom>
          </p:spPr>
        </p:pic>
        <p:sp>
          <p:nvSpPr>
            <p:cNvPr id="8" name="TextBox 7">
              <a:extLst>
                <a:ext uri="{FF2B5EF4-FFF2-40B4-BE49-F238E27FC236}">
                  <a16:creationId xmlns:a16="http://schemas.microsoft.com/office/drawing/2014/main" id="{3F1C903B-2E15-AF4F-B217-FE29103C8F2C}"/>
                </a:ext>
              </a:extLst>
            </p:cNvPr>
            <p:cNvSpPr txBox="1"/>
            <p:nvPr/>
          </p:nvSpPr>
          <p:spPr>
            <a:xfrm>
              <a:off x="742076" y="5557528"/>
              <a:ext cx="859949" cy="517065"/>
            </a:xfrm>
            <a:prstGeom prst="rect">
              <a:avLst/>
            </a:prstGeom>
            <a:noFill/>
          </p:spPr>
          <p:txBody>
            <a:bodyPr wrap="square" lIns="118872" tIns="91440" rIns="118872" bIns="91440" rtlCol="0" anchor="ctr" anchorCtr="0">
              <a:spAutoFit/>
            </a:bodyPr>
            <a:lstStyle/>
            <a:p>
              <a:pPr algn="ctr">
                <a:lnSpc>
                  <a:spcPct val="90000"/>
                </a:lnSpc>
              </a:pPr>
              <a:r>
                <a:rPr lang="en-US" sz="2400" dirty="0"/>
                <a:t>You</a:t>
              </a:r>
              <a:endParaRPr lang="en-US" dirty="0"/>
            </a:p>
          </p:txBody>
        </p:sp>
      </p:grpSp>
      <p:grpSp>
        <p:nvGrpSpPr>
          <p:cNvPr id="20" name="Group 19">
            <a:extLst>
              <a:ext uri="{FF2B5EF4-FFF2-40B4-BE49-F238E27FC236}">
                <a16:creationId xmlns:a16="http://schemas.microsoft.com/office/drawing/2014/main" id="{2872C7F1-9576-BF4D-8646-B3394CD2D67F}"/>
              </a:ext>
            </a:extLst>
          </p:cNvPr>
          <p:cNvGrpSpPr/>
          <p:nvPr/>
        </p:nvGrpSpPr>
        <p:grpSpPr>
          <a:xfrm>
            <a:off x="539264" y="3974022"/>
            <a:ext cx="2240444" cy="2245572"/>
            <a:chOff x="553556" y="3095135"/>
            <a:chExt cx="2240444" cy="2245572"/>
          </a:xfrm>
        </p:grpSpPr>
        <p:grpSp>
          <p:nvGrpSpPr>
            <p:cNvPr id="18" name="Group 17">
              <a:extLst>
                <a:ext uri="{FF2B5EF4-FFF2-40B4-BE49-F238E27FC236}">
                  <a16:creationId xmlns:a16="http://schemas.microsoft.com/office/drawing/2014/main" id="{205A912C-A14A-2B47-BD27-6024193E69E5}"/>
                </a:ext>
              </a:extLst>
            </p:cNvPr>
            <p:cNvGrpSpPr/>
            <p:nvPr/>
          </p:nvGrpSpPr>
          <p:grpSpPr>
            <a:xfrm>
              <a:off x="553556" y="3465360"/>
              <a:ext cx="2240444" cy="1875347"/>
              <a:chOff x="2189316" y="2421413"/>
              <a:chExt cx="2240444" cy="1875347"/>
            </a:xfrm>
          </p:grpSpPr>
          <p:pic>
            <p:nvPicPr>
              <p:cNvPr id="16" name="Picture 15">
                <a:extLst>
                  <a:ext uri="{FF2B5EF4-FFF2-40B4-BE49-F238E27FC236}">
                    <a16:creationId xmlns:a16="http://schemas.microsoft.com/office/drawing/2014/main" id="{D27D7FEE-1F81-014B-8250-1E5F253A687D}"/>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17" name="TextBox 16">
                <a:extLst>
                  <a:ext uri="{FF2B5EF4-FFF2-40B4-BE49-F238E27FC236}">
                    <a16:creationId xmlns:a16="http://schemas.microsoft.com/office/drawing/2014/main" id="{78F9B18C-B998-DD48-B749-12852942C0B7}"/>
                  </a:ext>
                </a:extLst>
              </p:cNvPr>
              <p:cNvSpPr txBox="1"/>
              <p:nvPr/>
            </p:nvSpPr>
            <p:spPr>
              <a:xfrm rot="20683208">
                <a:off x="2397760" y="3862795"/>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bitbucket.llnl.gov</a:t>
                </a:r>
              </a:p>
            </p:txBody>
          </p:sp>
        </p:grpSp>
        <p:sp>
          <p:nvSpPr>
            <p:cNvPr id="19" name="Rectangle 18">
              <a:extLst>
                <a:ext uri="{FF2B5EF4-FFF2-40B4-BE49-F238E27FC236}">
                  <a16:creationId xmlns:a16="http://schemas.microsoft.com/office/drawing/2014/main" id="{A829D5D3-2423-0043-B3AE-DC8D5DCFA63C}"/>
                </a:ext>
              </a:extLst>
            </p:cNvPr>
            <p:cNvSpPr/>
            <p:nvPr/>
          </p:nvSpPr>
          <p:spPr>
            <a:xfrm>
              <a:off x="638969" y="3095135"/>
              <a:ext cx="2074533" cy="769441"/>
            </a:xfrm>
            <a:prstGeom prst="rect">
              <a:avLst/>
            </a:prstGeom>
            <a:noFill/>
            <a:scene3d>
              <a:camera prst="orthographicFront">
                <a:rot lat="2998470" lon="1659028" rev="60955"/>
              </a:camera>
              <a:lightRig rig="threePt" dir="t"/>
            </a:scene3d>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LLNL</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grpSp>
        <p:nvGrpSpPr>
          <p:cNvPr id="23" name="Group 22">
            <a:extLst>
              <a:ext uri="{FF2B5EF4-FFF2-40B4-BE49-F238E27FC236}">
                <a16:creationId xmlns:a16="http://schemas.microsoft.com/office/drawing/2014/main" id="{1E34F42D-FCB1-FC46-A514-A32C1742C837}"/>
              </a:ext>
            </a:extLst>
          </p:cNvPr>
          <p:cNvGrpSpPr/>
          <p:nvPr/>
        </p:nvGrpSpPr>
        <p:grpSpPr>
          <a:xfrm>
            <a:off x="434445" y="1207938"/>
            <a:ext cx="2428240" cy="1612582"/>
            <a:chOff x="553556" y="1427912"/>
            <a:chExt cx="2428240" cy="1612582"/>
          </a:xfrm>
        </p:grpSpPr>
        <p:sp>
          <p:nvSpPr>
            <p:cNvPr id="4" name="Cloud 3">
              <a:extLst>
                <a:ext uri="{FF2B5EF4-FFF2-40B4-BE49-F238E27FC236}">
                  <a16:creationId xmlns:a16="http://schemas.microsoft.com/office/drawing/2014/main" id="{9B07F91D-ED96-464D-B738-FEF233FDCDD1}"/>
                </a:ext>
              </a:extLst>
            </p:cNvPr>
            <p:cNvSpPr/>
            <p:nvPr/>
          </p:nvSpPr>
          <p:spPr>
            <a:xfrm>
              <a:off x="553556" y="1427912"/>
              <a:ext cx="2428240" cy="1612582"/>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lnSpc>
                  <a:spcPct val="90000"/>
                </a:lnSpc>
              </a:pPr>
              <a:r>
                <a:rPr lang="en-US" sz="2000" dirty="0">
                  <a:solidFill>
                    <a:schemeClr val="bg1"/>
                  </a:solidFill>
                </a:rPr>
                <a:t>github.com</a:t>
              </a:r>
              <a:endParaRPr lang="en-US" sz="1600" dirty="0">
                <a:solidFill>
                  <a:schemeClr val="bg1"/>
                </a:solidFill>
              </a:endParaRPr>
            </a:p>
          </p:txBody>
        </p:sp>
        <p:pic>
          <p:nvPicPr>
            <p:cNvPr id="22" name="Picture 21">
              <a:extLst>
                <a:ext uri="{FF2B5EF4-FFF2-40B4-BE49-F238E27FC236}">
                  <a16:creationId xmlns:a16="http://schemas.microsoft.com/office/drawing/2014/main" id="{57000EB4-3A38-7444-A655-53F6824B84B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96518" y="2081947"/>
              <a:ext cx="1359434" cy="713703"/>
            </a:xfrm>
            <a:prstGeom prst="rect">
              <a:avLst/>
            </a:prstGeom>
          </p:spPr>
        </p:pic>
      </p:grpSp>
      <p:grpSp>
        <p:nvGrpSpPr>
          <p:cNvPr id="30" name="Group 29">
            <a:extLst>
              <a:ext uri="{FF2B5EF4-FFF2-40B4-BE49-F238E27FC236}">
                <a16:creationId xmlns:a16="http://schemas.microsoft.com/office/drawing/2014/main" id="{3BFF040B-0CD2-9243-B8D7-93EEFEA312D3}"/>
              </a:ext>
            </a:extLst>
          </p:cNvPr>
          <p:cNvGrpSpPr/>
          <p:nvPr/>
        </p:nvGrpSpPr>
        <p:grpSpPr>
          <a:xfrm>
            <a:off x="8551999" y="403633"/>
            <a:ext cx="2801460" cy="1762760"/>
            <a:chOff x="7236620" y="964628"/>
            <a:chExt cx="2801460" cy="1762760"/>
          </a:xfrm>
        </p:grpSpPr>
        <p:sp>
          <p:nvSpPr>
            <p:cNvPr id="5" name="Cloud 4">
              <a:extLst>
                <a:ext uri="{FF2B5EF4-FFF2-40B4-BE49-F238E27FC236}">
                  <a16:creationId xmlns:a16="http://schemas.microsoft.com/office/drawing/2014/main" id="{FF94D852-131A-0142-B8B0-0452F1A53090}"/>
                </a:ext>
              </a:extLst>
            </p:cNvPr>
            <p:cNvSpPr/>
            <p:nvPr/>
          </p:nvSpPr>
          <p:spPr>
            <a:xfrm>
              <a:off x="7236620" y="964628"/>
              <a:ext cx="2801460" cy="1762760"/>
            </a:xfrm>
            <a:prstGeom prst="cloud">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gn="ctr">
                <a:lnSpc>
                  <a:spcPct val="90000"/>
                </a:lnSpc>
              </a:pPr>
              <a:r>
                <a:rPr lang="en-US" sz="2000" u="sng" dirty="0">
                  <a:solidFill>
                    <a:schemeClr val="bg1"/>
                  </a:solidFill>
                </a:rPr>
                <a:t>travis-ci.com</a:t>
              </a:r>
            </a:p>
          </p:txBody>
        </p:sp>
        <p:pic>
          <p:nvPicPr>
            <p:cNvPr id="29" name="Picture 28">
              <a:extLst>
                <a:ext uri="{FF2B5EF4-FFF2-40B4-BE49-F238E27FC236}">
                  <a16:creationId xmlns:a16="http://schemas.microsoft.com/office/drawing/2014/main" id="{A75EAC99-1333-4B46-AFD4-1D0D402D486F}"/>
                </a:ext>
              </a:extLst>
            </p:cNvPr>
            <p:cNvPicPr>
              <a:picLocks noChangeAspect="1"/>
            </p:cNvPicPr>
            <p:nvPr/>
          </p:nvPicPr>
          <p:blipFill>
            <a:blip r:embed="rId6"/>
            <a:stretch>
              <a:fillRect/>
            </a:stretch>
          </p:blipFill>
          <p:spPr>
            <a:xfrm>
              <a:off x="8153004" y="1604203"/>
              <a:ext cx="968692" cy="968692"/>
            </a:xfrm>
            <a:prstGeom prst="rect">
              <a:avLst/>
            </a:prstGeom>
          </p:spPr>
        </p:pic>
      </p:grpSp>
      <p:grpSp>
        <p:nvGrpSpPr>
          <p:cNvPr id="31" name="Group 30">
            <a:extLst>
              <a:ext uri="{FF2B5EF4-FFF2-40B4-BE49-F238E27FC236}">
                <a16:creationId xmlns:a16="http://schemas.microsoft.com/office/drawing/2014/main" id="{7ACB0B7D-50E5-5340-9A0A-BB3352E02D45}"/>
              </a:ext>
            </a:extLst>
          </p:cNvPr>
          <p:cNvGrpSpPr/>
          <p:nvPr/>
        </p:nvGrpSpPr>
        <p:grpSpPr>
          <a:xfrm flipH="1">
            <a:off x="8648631" y="3926344"/>
            <a:ext cx="2801460" cy="2414665"/>
            <a:chOff x="151749" y="2986996"/>
            <a:chExt cx="2801460" cy="2414665"/>
          </a:xfrm>
        </p:grpSpPr>
        <p:grpSp>
          <p:nvGrpSpPr>
            <p:cNvPr id="32" name="Group 31">
              <a:extLst>
                <a:ext uri="{FF2B5EF4-FFF2-40B4-BE49-F238E27FC236}">
                  <a16:creationId xmlns:a16="http://schemas.microsoft.com/office/drawing/2014/main" id="{854A31D5-9525-8F4D-9DAD-9C1976E8AB30}"/>
                </a:ext>
              </a:extLst>
            </p:cNvPr>
            <p:cNvGrpSpPr/>
            <p:nvPr/>
          </p:nvGrpSpPr>
          <p:grpSpPr>
            <a:xfrm>
              <a:off x="553556" y="3465360"/>
              <a:ext cx="2079889" cy="1936301"/>
              <a:chOff x="2189316" y="2421413"/>
              <a:chExt cx="2079889" cy="1936301"/>
            </a:xfrm>
          </p:grpSpPr>
          <p:pic>
            <p:nvPicPr>
              <p:cNvPr id="34" name="Picture 33">
                <a:extLst>
                  <a:ext uri="{FF2B5EF4-FFF2-40B4-BE49-F238E27FC236}">
                    <a16:creationId xmlns:a16="http://schemas.microsoft.com/office/drawing/2014/main" id="{DE631E75-A223-C74D-9453-8563B9D0F090}"/>
                  </a:ext>
                </a:extLst>
              </p:cNvPr>
              <p:cNvPicPr>
                <a:picLocks noChangeAspect="1"/>
              </p:cNvPicPr>
              <p:nvPr/>
            </p:nvPicPr>
            <p:blipFill>
              <a:blip r:embed="rId4"/>
              <a:stretch>
                <a:fillRect/>
              </a:stretch>
            </p:blipFill>
            <p:spPr>
              <a:xfrm>
                <a:off x="2189316" y="2421413"/>
                <a:ext cx="1701963" cy="1701963"/>
              </a:xfrm>
              <a:prstGeom prst="rect">
                <a:avLst/>
              </a:prstGeom>
            </p:spPr>
          </p:pic>
          <p:sp>
            <p:nvSpPr>
              <p:cNvPr id="35" name="TextBox 34">
                <a:extLst>
                  <a:ext uri="{FF2B5EF4-FFF2-40B4-BE49-F238E27FC236}">
                    <a16:creationId xmlns:a16="http://schemas.microsoft.com/office/drawing/2014/main" id="{CE8FBB40-F728-9649-A238-2430F155D182}"/>
                  </a:ext>
                </a:extLst>
              </p:cNvPr>
              <p:cNvSpPr txBox="1"/>
              <p:nvPr/>
            </p:nvSpPr>
            <p:spPr>
              <a:xfrm rot="20740572">
                <a:off x="2237205" y="3923749"/>
                <a:ext cx="2032000" cy="433965"/>
              </a:xfrm>
              <a:prstGeom prst="rect">
                <a:avLst/>
              </a:prstGeom>
              <a:noFill/>
            </p:spPr>
            <p:txBody>
              <a:bodyPr wrap="square" lIns="118872" tIns="91440" rIns="118872" bIns="91440" rtlCol="0" anchor="ctr" anchorCtr="0">
                <a:spAutoFit/>
              </a:bodyPr>
              <a:lstStyle/>
              <a:p>
                <a:pPr algn="l">
                  <a:lnSpc>
                    <a:spcPct val="90000"/>
                  </a:lnSpc>
                </a:pPr>
                <a:r>
                  <a:rPr lang="en-US" dirty="0"/>
                  <a:t>gitlab.nersc.gov</a:t>
                </a:r>
              </a:p>
            </p:txBody>
          </p:sp>
        </p:grpSp>
        <p:sp>
          <p:nvSpPr>
            <p:cNvPr id="33" name="Rectangle 32">
              <a:extLst>
                <a:ext uri="{FF2B5EF4-FFF2-40B4-BE49-F238E27FC236}">
                  <a16:creationId xmlns:a16="http://schemas.microsoft.com/office/drawing/2014/main" id="{060FBE88-07C6-A644-88B9-23421D8928A1}"/>
                </a:ext>
              </a:extLst>
            </p:cNvPr>
            <p:cNvSpPr/>
            <p:nvPr/>
          </p:nvSpPr>
          <p:spPr>
            <a:xfrm flipH="1">
              <a:off x="151749" y="2986996"/>
              <a:ext cx="2801460" cy="923330"/>
            </a:xfrm>
            <a:prstGeom prst="rect">
              <a:avLst/>
            </a:prstGeom>
            <a:noFill/>
            <a:scene3d>
              <a:camera prst="orthographicFront">
                <a:rot lat="3956789" lon="20173801" rev="21594000"/>
              </a:camera>
              <a:lightRig rig="threePt" dir="t"/>
            </a:scene3d>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NERSC</a:t>
              </a:r>
            </a:p>
          </p:txBody>
        </p:sp>
      </p:grpSp>
      <p:sp>
        <p:nvSpPr>
          <p:cNvPr id="37" name="TextBox 36">
            <a:extLst>
              <a:ext uri="{FF2B5EF4-FFF2-40B4-BE49-F238E27FC236}">
                <a16:creationId xmlns:a16="http://schemas.microsoft.com/office/drawing/2014/main" id="{85F51BE9-6D75-D14E-A1D2-47290FC3B6DD}"/>
              </a:ext>
            </a:extLst>
          </p:cNvPr>
          <p:cNvSpPr txBox="1"/>
          <p:nvPr/>
        </p:nvSpPr>
        <p:spPr>
          <a:xfrm>
            <a:off x="3050949"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code repository</a:t>
            </a:r>
          </a:p>
        </p:txBody>
      </p:sp>
      <p:sp>
        <p:nvSpPr>
          <p:cNvPr id="38" name="TextBox 37">
            <a:extLst>
              <a:ext uri="{FF2B5EF4-FFF2-40B4-BE49-F238E27FC236}">
                <a16:creationId xmlns:a16="http://schemas.microsoft.com/office/drawing/2014/main" id="{28A7E3F8-B119-9944-82D3-1B7B17B5F9B5}"/>
              </a:ext>
            </a:extLst>
          </p:cNvPr>
          <p:cNvSpPr txBox="1"/>
          <p:nvPr/>
        </p:nvSpPr>
        <p:spPr>
          <a:xfrm>
            <a:off x="7457297" y="2218824"/>
            <a:ext cx="2318479" cy="960263"/>
          </a:xfrm>
          <a:prstGeom prst="rect">
            <a:avLst/>
          </a:prstGeom>
          <a:noFill/>
        </p:spPr>
        <p:txBody>
          <a:bodyPr wrap="square" lIns="118872" tIns="91440" rIns="118872" bIns="91440" rtlCol="0" anchor="ctr" anchorCtr="0">
            <a:spAutoFit/>
          </a:bodyPr>
          <a:lstStyle/>
          <a:p>
            <a:pPr algn="l">
              <a:lnSpc>
                <a:spcPct val="90000"/>
              </a:lnSpc>
            </a:pPr>
            <a:r>
              <a:rPr lang="en-US" sz="2800" dirty="0"/>
              <a:t>Your CI Resources</a:t>
            </a:r>
          </a:p>
        </p:txBody>
      </p:sp>
    </p:spTree>
    <p:extLst>
      <p:ext uri="{BB962C8B-B14F-4D97-AF65-F5344CB8AC3E}">
        <p14:creationId xmlns:p14="http://schemas.microsoft.com/office/powerpoint/2010/main" val="2338566141"/>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0EC660-24D0-43A0-AE5E-E274115E726B}">
  <ds:schemaRefs>
    <ds:schemaRef ds:uri="http://schemas.microsoft.com/office/2006/documentManagement/types"/>
    <ds:schemaRef ds:uri="http://purl.org/dc/elements/1.1/"/>
    <ds:schemaRef ds:uri="http://purl.org/dc/terms/"/>
    <ds:schemaRef ds:uri="http://schemas.openxmlformats.org/package/2006/metadata/core-properties"/>
    <ds:schemaRef ds:uri="http://schemas.microsoft.com/office/2006/metadata/properti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21938</TotalTime>
  <Words>1536</Words>
  <Application>Microsoft Office PowerPoint</Application>
  <PresentationFormat>Custom</PresentationFormat>
  <Paragraphs>164</Paragraphs>
  <Slides>16</Slides>
  <Notes>1</Notes>
  <HiddenSlides>4</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Arial Black</vt:lpstr>
      <vt:lpstr>Calibri</vt:lpstr>
      <vt:lpstr>Presentations (Wide Screen)</vt:lpstr>
      <vt:lpstr>Continuous Integration</vt:lpstr>
      <vt:lpstr>License, Citation and Acknowledgements</vt:lpstr>
      <vt:lpstr>What is Continuous Integration (CI) Testing</vt:lpstr>
      <vt:lpstr>Automated Testing vs. Continuous Integration (CI) Testing</vt:lpstr>
      <vt:lpstr>Examples…</vt:lpstr>
      <vt:lpstr>CI Testing is one part of the “Shift Left” movement in DevOps</vt:lpstr>
      <vt:lpstr>What can make CI Difficult</vt:lpstr>
      <vt:lpstr>CI Resources (Where do jobs run?)</vt:lpstr>
      <vt:lpstr>Examples…</vt:lpstr>
      <vt:lpstr>ECP CI Resources</vt:lpstr>
      <vt:lpstr>Getting started with CI</vt:lpstr>
      <vt:lpstr>Getting started with CI: </vt:lpstr>
      <vt:lpstr>travis-ci.com</vt:lpstr>
      <vt:lpstr>Homework Assignment</vt:lpstr>
      <vt:lpstr>(Possible) Results of Homework*</vt:lpstr>
      <vt:lpstr>Summary</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Bernholdt, David</cp:lastModifiedBy>
  <cp:revision>531</cp:revision>
  <cp:lastPrinted>2017-11-02T18:35:01Z</cp:lastPrinted>
  <dcterms:created xsi:type="dcterms:W3CDTF">2018-11-06T17:28:56Z</dcterms:created>
  <dcterms:modified xsi:type="dcterms:W3CDTF">2020-10-06T16:49:07Z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